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4"/>
  </p:notesMasterIdLst>
  <p:sldIdLst>
    <p:sldId id="256" r:id="rId2"/>
    <p:sldId id="325" r:id="rId3"/>
    <p:sldId id="326" r:id="rId4"/>
    <p:sldId id="315" r:id="rId5"/>
    <p:sldId id="330" r:id="rId6"/>
    <p:sldId id="331" r:id="rId7"/>
    <p:sldId id="333" r:id="rId8"/>
    <p:sldId id="332" r:id="rId9"/>
    <p:sldId id="336" r:id="rId10"/>
    <p:sldId id="335" r:id="rId11"/>
    <p:sldId id="334" r:id="rId12"/>
    <p:sldId id="265" r:id="rId13"/>
  </p:sldIdLst>
  <p:sldSz cx="9144000" cy="5143500" type="screen16x9"/>
  <p:notesSz cx="6858000" cy="9144000"/>
  <p:embeddedFontLst>
    <p:embeddedFont>
      <p:font typeface="Abadi Extra Light" panose="020F0502020204030204" pitchFamily="34" charset="0"/>
      <p:regular r:id="rId15"/>
    </p:embeddedFont>
    <p:embeddedFont>
      <p:font typeface="Arvo" panose="020B0604020202020204" charset="0"/>
      <p:regular r:id="rId16"/>
      <p:bold r:id="rId17"/>
      <p:italic r:id="rId18"/>
      <p:boldItalic r:id="rId19"/>
    </p:embeddedFont>
    <p:embeddedFont>
      <p:font typeface="Montserrat" panose="020F0502020204030204" pitchFamily="2" charset="0"/>
      <p:regular r:id="rId20"/>
      <p:bold r:id="rId21"/>
      <p:italic r:id="rId22"/>
      <p:boldItalic r:id="rId23"/>
    </p:embeddedFont>
    <p:embeddedFont>
      <p:font typeface="Montserrat Light" panose="020F0502020204030204"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C8102E"/>
    <a:srgbClr val="154A8B"/>
    <a:srgbClr val="C7243F"/>
    <a:srgbClr val="AD0E28"/>
    <a:srgbClr val="E8A60C"/>
    <a:srgbClr val="7A1627"/>
    <a:srgbClr val="D43806"/>
    <a:srgbClr val="486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8A6511-1C34-4795-9D91-140EEC2EF685}" v="2" dt="2023-10-16T00:05:48.954"/>
    <p1510:client id="{6B0BD101-E6D1-41FA-1965-C1E4729EC526}" v="97" dt="2023-10-15T21:23:03.333"/>
    <p1510:client id="{8D1CF852-4B05-4B01-AB96-03153542C0FD}" v="3" dt="2023-10-10T15:29:00.036"/>
    <p1510:client id="{E3DA1103-9E0E-4F82-997D-E51F4BCD2C8E}" v="13" dt="2023-10-06T16:32:25.656"/>
    <p1510:client id="{FD873ADC-2B03-1B0E-19F7-408E53E93305}" v="31" dt="2023-10-15T21:24:55.522"/>
  </p1510:revLst>
</p1510:revInfo>
</file>

<file path=ppt/tableStyles.xml><?xml version="1.0" encoding="utf-8"?>
<a:tblStyleLst xmlns:a="http://schemas.openxmlformats.org/drawingml/2006/main" def="{32C5FAD2-183E-495A-88D6-5BC58F5F2225}">
  <a:tblStyle styleId="{32C5FAD2-183E-495A-88D6-5BC58F5F22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94"/>
  </p:normalViewPr>
  <p:slideViewPr>
    <p:cSldViewPr snapToGrid="0" showGuides="1">
      <p:cViewPr varScale="1">
        <p:scale>
          <a:sx n="92" d="100"/>
          <a:sy n="92" d="100"/>
        </p:scale>
        <p:origin x="762" y="84"/>
      </p:cViewPr>
      <p:guideLst>
        <p:guide orient="horz" pos="1620"/>
        <p:guide pos="2857"/>
      </p:guideLst>
    </p:cSldViewPr>
  </p:slideViewPr>
  <p:notesTextViewPr>
    <p:cViewPr>
      <p:scale>
        <a:sx n="1" d="1"/>
        <a:sy n="1" d="1"/>
      </p:scale>
      <p:origin x="0" y="0"/>
    </p:cViewPr>
  </p:notesTextViewPr>
  <p:notesViewPr>
    <p:cSldViewPr snapToGrid="0" showGuides="1">
      <p:cViewPr>
        <p:scale>
          <a:sx n="110" d="100"/>
          <a:sy n="110" d="100"/>
        </p:scale>
        <p:origin x="282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32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5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e745794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de745794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userDrawn="1">
  <p:cSld name="TITLE">
    <p:bg>
      <p:bgPr>
        <a:solidFill>
          <a:srgbClr val="981FAC"/>
        </a:solidFill>
        <a:effectLst/>
      </p:bgPr>
    </p:bg>
    <p:spTree>
      <p:nvGrpSpPr>
        <p:cNvPr id="1" name="Shape 9"/>
        <p:cNvGrpSpPr/>
        <p:nvPr/>
      </p:nvGrpSpPr>
      <p:grpSpPr>
        <a:xfrm>
          <a:off x="0" y="0"/>
          <a:ext cx="0" cy="0"/>
          <a:chOff x="0" y="0"/>
          <a:chExt cx="0" cy="0"/>
        </a:xfrm>
      </p:grpSpPr>
      <p:pic>
        <p:nvPicPr>
          <p:cNvPr id="5" name="Imagen 4">
            <a:extLst>
              <a:ext uri="{FF2B5EF4-FFF2-40B4-BE49-F238E27FC236}">
                <a16:creationId xmlns:a16="http://schemas.microsoft.com/office/drawing/2014/main" id="{67A4526B-3819-7A26-DEE6-692FCC624F40}"/>
              </a:ext>
            </a:extLst>
          </p:cNvPr>
          <p:cNvPicPr>
            <a:picLocks noChangeAspect="1"/>
          </p:cNvPicPr>
          <p:nvPr userDrawn="1"/>
        </p:nvPicPr>
        <p:blipFill>
          <a:blip r:embed="rId2"/>
          <a:stretch>
            <a:fillRect/>
          </a:stretch>
        </p:blipFill>
        <p:spPr>
          <a:xfrm>
            <a:off x="-8550" y="53"/>
            <a:ext cx="9152550" cy="514985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895326-9CBF-9A9A-A337-865E537B3593}"/>
              </a:ext>
            </a:extLst>
          </p:cNvPr>
          <p:cNvPicPr>
            <a:picLocks noChangeAspect="1"/>
          </p:cNvPicPr>
          <p:nvPr userDrawn="1"/>
        </p:nvPicPr>
        <p:blipFill>
          <a:blip r:embed="rId2"/>
          <a:stretch>
            <a:fillRect/>
          </a:stretch>
        </p:blipFill>
        <p:spPr>
          <a:xfrm>
            <a:off x="0" y="0"/>
            <a:ext cx="9144000" cy="5145040"/>
          </a:xfrm>
          <a:prstGeom prst="rect">
            <a:avLst/>
          </a:prstGeom>
        </p:spPr>
      </p:pic>
      <p:sp>
        <p:nvSpPr>
          <p:cNvPr id="7" name="Título 6">
            <a:extLst>
              <a:ext uri="{FF2B5EF4-FFF2-40B4-BE49-F238E27FC236}">
                <a16:creationId xmlns:a16="http://schemas.microsoft.com/office/drawing/2014/main" id="{DD96BEA3-F078-E378-436D-66A752EDB0EE}"/>
              </a:ext>
            </a:extLst>
          </p:cNvPr>
          <p:cNvSpPr>
            <a:spLocks noGrp="1"/>
          </p:cNvSpPr>
          <p:nvPr>
            <p:ph type="title" hasCustomPrompt="1"/>
          </p:nvPr>
        </p:nvSpPr>
        <p:spPr>
          <a:xfrm>
            <a:off x="0" y="2330550"/>
            <a:ext cx="5669280" cy="732690"/>
          </a:xfrm>
        </p:spPr>
        <p:txBody>
          <a:bodyPr/>
          <a:lstStyle>
            <a:lvl1pPr algn="ctr">
              <a:defRPr sz="3200">
                <a:solidFill>
                  <a:schemeClr val="bg1"/>
                </a:solidFill>
                <a:latin typeface=""/>
              </a:defRPr>
            </a:lvl1pPr>
          </a:lstStyle>
          <a:p>
            <a:r>
              <a:rPr lang="es-MX" dirty="0"/>
              <a:t>Título de la presentación</a:t>
            </a:r>
            <a:endParaRPr lang="es-CO" dirty="0"/>
          </a:p>
        </p:txBody>
      </p:sp>
    </p:spTree>
    <p:extLst>
      <p:ext uri="{BB962C8B-B14F-4D97-AF65-F5344CB8AC3E}">
        <p14:creationId xmlns:p14="http://schemas.microsoft.com/office/powerpoint/2010/main" val="19210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1">
  <p:cSld name="BLANK_1">
    <p:spTree>
      <p:nvGrpSpPr>
        <p:cNvPr id="1" name="Shape 146"/>
        <p:cNvGrpSpPr/>
        <p:nvPr/>
      </p:nvGrpSpPr>
      <p:grpSpPr>
        <a:xfrm>
          <a:off x="0" y="0"/>
          <a:ext cx="0" cy="0"/>
          <a:chOff x="0" y="0"/>
          <a:chExt cx="0" cy="0"/>
        </a:xfrm>
      </p:grpSpPr>
      <p:sp>
        <p:nvSpPr>
          <p:cNvPr id="147" name="Google Shape;147;p20"/>
          <p:cNvSpPr/>
          <p:nvPr/>
        </p:nvSpPr>
        <p:spPr>
          <a:xfrm rot="-1949626">
            <a:off x="6835838" y="1205979"/>
            <a:ext cx="2861462" cy="2861462"/>
          </a:xfrm>
          <a:prstGeom prst="rect">
            <a:avLst/>
          </a:prstGeom>
          <a:solidFill>
            <a:srgbClr val="154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txBox="1">
            <a:spLocks noGrp="1"/>
          </p:cNvSpPr>
          <p:nvPr>
            <p:ph type="title" hasCustomPrompt="1"/>
          </p:nvPr>
        </p:nvSpPr>
        <p:spPr>
          <a:xfrm>
            <a:off x="978477" y="3770050"/>
            <a:ext cx="1892100" cy="48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1pPr>
            <a:lvl2pPr lvl="1"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2pPr>
            <a:lvl3pPr lvl="2"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3pPr>
            <a:lvl4pPr lvl="3"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4pPr>
            <a:lvl5pPr lvl="4"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5pPr>
            <a:lvl6pPr lvl="5"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6pPr>
            <a:lvl7pPr lvl="6"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7pPr>
            <a:lvl8pPr lvl="7"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8pPr>
            <a:lvl9pPr lvl="8"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9pPr>
          </a:lstStyle>
          <a:p>
            <a:r>
              <a:rPr lang="es-ES" dirty="0"/>
              <a:t>Clic agregar título</a:t>
            </a:r>
            <a:endParaRPr dirty="0"/>
          </a:p>
        </p:txBody>
      </p:sp>
      <p:sp>
        <p:nvSpPr>
          <p:cNvPr id="150" name="Google Shape;150;p20"/>
          <p:cNvSpPr txBox="1">
            <a:spLocks noGrp="1"/>
          </p:cNvSpPr>
          <p:nvPr>
            <p:ph type="subTitle" idx="1"/>
          </p:nvPr>
        </p:nvSpPr>
        <p:spPr>
          <a:xfrm>
            <a:off x="6768119" y="1791589"/>
            <a:ext cx="1892100" cy="171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latin typeface="Montserrat Light"/>
                <a:ea typeface="Montserrat Light"/>
                <a:cs typeface="Montserrat Light"/>
                <a:sym typeface="Montserrat Light"/>
              </a:defRPr>
            </a:lvl2pPr>
            <a:lvl3pPr lvl="2" rtl="0">
              <a:spcBef>
                <a:spcPts val="0"/>
              </a:spcBef>
              <a:spcAft>
                <a:spcPts val="0"/>
              </a:spcAft>
              <a:buNone/>
              <a:defRPr>
                <a:solidFill>
                  <a:srgbClr val="FFFFFF"/>
                </a:solidFill>
                <a:latin typeface="Montserrat Light"/>
                <a:ea typeface="Montserrat Light"/>
                <a:cs typeface="Montserrat Light"/>
                <a:sym typeface="Montserrat Light"/>
              </a:defRPr>
            </a:lvl3pPr>
            <a:lvl4pPr lvl="3" rtl="0">
              <a:spcBef>
                <a:spcPts val="0"/>
              </a:spcBef>
              <a:spcAft>
                <a:spcPts val="0"/>
              </a:spcAft>
              <a:buNone/>
              <a:defRPr>
                <a:solidFill>
                  <a:srgbClr val="FFFFFF"/>
                </a:solidFill>
                <a:latin typeface="Montserrat Light"/>
                <a:ea typeface="Montserrat Light"/>
                <a:cs typeface="Montserrat Light"/>
                <a:sym typeface="Montserrat Light"/>
              </a:defRPr>
            </a:lvl4pPr>
            <a:lvl5pPr lvl="4" rtl="0">
              <a:spcBef>
                <a:spcPts val="0"/>
              </a:spcBef>
              <a:spcAft>
                <a:spcPts val="0"/>
              </a:spcAft>
              <a:buNone/>
              <a:defRPr>
                <a:solidFill>
                  <a:srgbClr val="FFFFFF"/>
                </a:solidFill>
                <a:latin typeface="Montserrat Light"/>
                <a:ea typeface="Montserrat Light"/>
                <a:cs typeface="Montserrat Light"/>
                <a:sym typeface="Montserrat Light"/>
              </a:defRPr>
            </a:lvl5pPr>
            <a:lvl6pPr lvl="5" rtl="0">
              <a:spcBef>
                <a:spcPts val="0"/>
              </a:spcBef>
              <a:spcAft>
                <a:spcPts val="0"/>
              </a:spcAft>
              <a:buNone/>
              <a:defRPr>
                <a:solidFill>
                  <a:srgbClr val="FFFFFF"/>
                </a:solidFill>
                <a:latin typeface="Montserrat Light"/>
                <a:ea typeface="Montserrat Light"/>
                <a:cs typeface="Montserrat Light"/>
                <a:sym typeface="Montserrat Light"/>
              </a:defRPr>
            </a:lvl6pPr>
            <a:lvl7pPr lvl="6" rtl="0">
              <a:spcBef>
                <a:spcPts val="0"/>
              </a:spcBef>
              <a:spcAft>
                <a:spcPts val="0"/>
              </a:spcAft>
              <a:buNone/>
              <a:defRPr>
                <a:solidFill>
                  <a:srgbClr val="FFFFFF"/>
                </a:solidFill>
                <a:latin typeface="Montserrat Light"/>
                <a:ea typeface="Montserrat Light"/>
                <a:cs typeface="Montserrat Light"/>
                <a:sym typeface="Montserrat Light"/>
              </a:defRPr>
            </a:lvl7pPr>
            <a:lvl8pPr lvl="7" rtl="0">
              <a:spcBef>
                <a:spcPts val="0"/>
              </a:spcBef>
              <a:spcAft>
                <a:spcPts val="0"/>
              </a:spcAft>
              <a:buNone/>
              <a:defRPr>
                <a:solidFill>
                  <a:srgbClr val="FFFFFF"/>
                </a:solidFill>
                <a:latin typeface="Montserrat Light"/>
                <a:ea typeface="Montserrat Light"/>
                <a:cs typeface="Montserrat Light"/>
                <a:sym typeface="Montserrat Light"/>
              </a:defRPr>
            </a:lvl8pPr>
            <a:lvl9pPr lvl="8" rtl="0">
              <a:spcBef>
                <a:spcPts val="0"/>
              </a:spcBef>
              <a:spcAft>
                <a:spcPts val="0"/>
              </a:spcAft>
              <a:buNone/>
              <a:defRPr>
                <a:solidFill>
                  <a:srgbClr val="FFFFFF"/>
                </a:solidFill>
                <a:latin typeface="Montserrat Light"/>
                <a:ea typeface="Montserrat Light"/>
                <a:cs typeface="Montserrat Light"/>
                <a:sym typeface="Montserrat Light"/>
              </a:defRPr>
            </a:lvl9pPr>
          </a:lstStyle>
          <a:p>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3">
  <p:cSld name="Blank slide 3">
    <p:spTree>
      <p:nvGrpSpPr>
        <p:cNvPr id="1" name="Shape 140"/>
        <p:cNvGrpSpPr/>
        <p:nvPr/>
      </p:nvGrpSpPr>
      <p:grpSpPr>
        <a:xfrm>
          <a:off x="0" y="0"/>
          <a:ext cx="0" cy="0"/>
          <a:chOff x="0" y="0"/>
          <a:chExt cx="0" cy="0"/>
        </a:xfrm>
      </p:grpSpPr>
      <p:sp>
        <p:nvSpPr>
          <p:cNvPr id="142" name="Google Shape;142;p18"/>
          <p:cNvSpPr txBox="1">
            <a:spLocks noGrp="1"/>
          </p:cNvSpPr>
          <p:nvPr>
            <p:ph type="title"/>
          </p:nvPr>
        </p:nvSpPr>
        <p:spPr>
          <a:xfrm>
            <a:off x="671100" y="1032811"/>
            <a:ext cx="7785000" cy="55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b="0">
                <a:latin typeface="Montserrat"/>
                <a:ea typeface="Montserrat"/>
                <a:cs typeface="Montserrat"/>
                <a:sym typeface="Montserrat"/>
              </a:defRPr>
            </a:lvl1pPr>
            <a:lvl2pPr lvl="1" rtl="0">
              <a:spcBef>
                <a:spcPts val="0"/>
              </a:spcBef>
              <a:spcAft>
                <a:spcPts val="0"/>
              </a:spcAft>
              <a:buSzPts val="3600"/>
              <a:buFont typeface="Montserrat"/>
              <a:buNone/>
              <a:defRPr b="1">
                <a:latin typeface="Montserrat"/>
                <a:ea typeface="Montserrat"/>
                <a:cs typeface="Montserrat"/>
                <a:sym typeface="Montserrat"/>
              </a:defRPr>
            </a:lvl2pPr>
            <a:lvl3pPr lvl="2" rtl="0">
              <a:spcBef>
                <a:spcPts val="0"/>
              </a:spcBef>
              <a:spcAft>
                <a:spcPts val="0"/>
              </a:spcAft>
              <a:buSzPts val="3600"/>
              <a:buFont typeface="Montserrat"/>
              <a:buNone/>
              <a:defRPr b="1">
                <a:latin typeface="Montserrat"/>
                <a:ea typeface="Montserrat"/>
                <a:cs typeface="Montserrat"/>
                <a:sym typeface="Montserrat"/>
              </a:defRPr>
            </a:lvl3pPr>
            <a:lvl4pPr lvl="3" rtl="0">
              <a:spcBef>
                <a:spcPts val="0"/>
              </a:spcBef>
              <a:spcAft>
                <a:spcPts val="0"/>
              </a:spcAft>
              <a:buSzPts val="3600"/>
              <a:buFont typeface="Montserrat"/>
              <a:buNone/>
              <a:defRPr b="1">
                <a:latin typeface="Montserrat"/>
                <a:ea typeface="Montserrat"/>
                <a:cs typeface="Montserrat"/>
                <a:sym typeface="Montserrat"/>
              </a:defRPr>
            </a:lvl4pPr>
            <a:lvl5pPr lvl="4" rtl="0">
              <a:spcBef>
                <a:spcPts val="0"/>
              </a:spcBef>
              <a:spcAft>
                <a:spcPts val="0"/>
              </a:spcAft>
              <a:buSzPts val="3600"/>
              <a:buFont typeface="Montserrat"/>
              <a:buNone/>
              <a:defRPr b="1">
                <a:latin typeface="Montserrat"/>
                <a:ea typeface="Montserrat"/>
                <a:cs typeface="Montserrat"/>
                <a:sym typeface="Montserrat"/>
              </a:defRPr>
            </a:lvl5pPr>
            <a:lvl6pPr lvl="5" rtl="0">
              <a:spcBef>
                <a:spcPts val="0"/>
              </a:spcBef>
              <a:spcAft>
                <a:spcPts val="0"/>
              </a:spcAft>
              <a:buSzPts val="3600"/>
              <a:buFont typeface="Montserrat"/>
              <a:buNone/>
              <a:defRPr b="1">
                <a:latin typeface="Montserrat"/>
                <a:ea typeface="Montserrat"/>
                <a:cs typeface="Montserrat"/>
                <a:sym typeface="Montserrat"/>
              </a:defRPr>
            </a:lvl6pPr>
            <a:lvl7pPr lvl="6" rtl="0">
              <a:spcBef>
                <a:spcPts val="0"/>
              </a:spcBef>
              <a:spcAft>
                <a:spcPts val="0"/>
              </a:spcAft>
              <a:buSzPts val="3600"/>
              <a:buFont typeface="Montserrat"/>
              <a:buNone/>
              <a:defRPr b="1">
                <a:latin typeface="Montserrat"/>
                <a:ea typeface="Montserrat"/>
                <a:cs typeface="Montserrat"/>
                <a:sym typeface="Montserrat"/>
              </a:defRPr>
            </a:lvl7pPr>
            <a:lvl8pPr lvl="7" rtl="0">
              <a:spcBef>
                <a:spcPts val="0"/>
              </a:spcBef>
              <a:spcAft>
                <a:spcPts val="0"/>
              </a:spcAft>
              <a:buSzPts val="3600"/>
              <a:buFont typeface="Montserrat"/>
              <a:buNone/>
              <a:defRPr b="1">
                <a:latin typeface="Montserrat"/>
                <a:ea typeface="Montserrat"/>
                <a:cs typeface="Montserrat"/>
                <a:sym typeface="Montserrat"/>
              </a:defRPr>
            </a:lvl8pPr>
            <a:lvl9pPr lvl="8" rtl="0">
              <a:spcBef>
                <a:spcPts val="0"/>
              </a:spcBef>
              <a:spcAft>
                <a:spcPts val="0"/>
              </a:spcAft>
              <a:buSzPts val="3600"/>
              <a:buFont typeface="Montserrat"/>
              <a:buNone/>
              <a:defRPr b="1">
                <a:latin typeface="Montserrat"/>
                <a:ea typeface="Montserrat"/>
                <a:cs typeface="Montserrat"/>
                <a:sym typeface="Montserrat"/>
              </a:defRPr>
            </a:lvl9pPr>
          </a:lstStyle>
          <a:p>
            <a:endParaRPr lang="es-CO" dirty="0"/>
          </a:p>
        </p:txBody>
      </p:sp>
      <p:pic>
        <p:nvPicPr>
          <p:cNvPr id="2" name="Imagen 1">
            <a:extLst>
              <a:ext uri="{FF2B5EF4-FFF2-40B4-BE49-F238E27FC236}">
                <a16:creationId xmlns:a16="http://schemas.microsoft.com/office/drawing/2014/main" id="{280E0B8A-B6B1-3B31-BE9D-195C33E32890}"/>
              </a:ext>
            </a:extLst>
          </p:cNvPr>
          <p:cNvPicPr>
            <a:picLocks noChangeAspect="1"/>
          </p:cNvPicPr>
          <p:nvPr userDrawn="1"/>
        </p:nvPicPr>
        <p:blipFill rotWithShape="1">
          <a:blip r:embed="rId2">
            <a:clrChange>
              <a:clrFrom>
                <a:srgbClr val="FFFFFF"/>
              </a:clrFrom>
              <a:clrTo>
                <a:srgbClr val="FFFFFF">
                  <a:alpha val="0"/>
                </a:srgbClr>
              </a:clrTo>
            </a:clrChange>
            <a:alphaModFix amt="20000"/>
          </a:blip>
          <a:srcRect r="18362"/>
          <a:stretch/>
        </p:blipFill>
        <p:spPr>
          <a:xfrm rot="16200000">
            <a:off x="1502759" y="-1502759"/>
            <a:ext cx="2571750" cy="5577268"/>
          </a:xfrm>
          <a:prstGeom prst="rect">
            <a:avLst/>
          </a:prstGeom>
        </p:spPr>
      </p:pic>
      <p:pic>
        <p:nvPicPr>
          <p:cNvPr id="3" name="Imagen 2">
            <a:extLst>
              <a:ext uri="{FF2B5EF4-FFF2-40B4-BE49-F238E27FC236}">
                <a16:creationId xmlns:a16="http://schemas.microsoft.com/office/drawing/2014/main" id="{013A7DA4-151F-4C06-9EB0-EB6DF93E9896}"/>
              </a:ext>
            </a:extLst>
          </p:cNvPr>
          <p:cNvPicPr>
            <a:picLocks noChangeAspect="1"/>
          </p:cNvPicPr>
          <p:nvPr userDrawn="1"/>
        </p:nvPicPr>
        <p:blipFill rotWithShape="1">
          <a:blip r:embed="rId3">
            <a:clrChange>
              <a:clrFrom>
                <a:srgbClr val="FFFFFF"/>
              </a:clrFrom>
              <a:clrTo>
                <a:srgbClr val="FFFFFF">
                  <a:alpha val="0"/>
                </a:srgbClr>
              </a:clrTo>
            </a:clrChange>
          </a:blip>
          <a:srcRect r="19066"/>
          <a:stretch/>
        </p:blipFill>
        <p:spPr>
          <a:xfrm>
            <a:off x="7736999" y="1032811"/>
            <a:ext cx="1407001" cy="3077878"/>
          </a:xfrm>
          <a:prstGeom prst="rect">
            <a:avLst/>
          </a:prstGeom>
        </p:spPr>
      </p:pic>
    </p:spTree>
    <p:extLst>
      <p:ext uri="{BB962C8B-B14F-4D97-AF65-F5344CB8AC3E}">
        <p14:creationId xmlns:p14="http://schemas.microsoft.com/office/powerpoint/2010/main" val="13910497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3600"/>
              <a:buFont typeface="Montserrat"/>
              <a:buNone/>
              <a:defRPr sz="3600" b="1">
                <a:solidFill>
                  <a:srgbClr val="434343"/>
                </a:solidFill>
                <a:latin typeface="Montserrat"/>
                <a:ea typeface="Montserrat"/>
                <a:cs typeface="Montserrat"/>
                <a:sym typeface="Montserrat"/>
              </a:defRPr>
            </a:lvl1pPr>
            <a:lvl2pPr lvl="1"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2pPr>
            <a:lvl3pPr lvl="2"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3pPr>
            <a:lvl4pPr lvl="3"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4pPr>
            <a:lvl5pPr lvl="4"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5pPr>
            <a:lvl6pPr lvl="5"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6pPr>
            <a:lvl7pPr lvl="6"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7pPr>
            <a:lvl8pPr lvl="7"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8pPr>
            <a:lvl9pPr lvl="8"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170230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1pPr>
            <a:lvl2pPr marL="914400" lvl="1"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2pPr>
            <a:lvl3pPr marL="1371600" lvl="2"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3pPr>
            <a:lvl4pPr marL="1828800" lvl="3"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4pPr>
            <a:lvl5pPr marL="2286000" lvl="4"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5pPr>
            <a:lvl6pPr marL="2743200" lvl="5"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6pPr>
            <a:lvl7pPr marL="3200400" lvl="6"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7pPr>
            <a:lvl8pPr marL="3657600" lvl="7"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8pPr>
            <a:lvl9pPr marL="4114800" lvl="8"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66" r:id="rId3"/>
    <p:sldLayoutId id="214748367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em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emf"/><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1FAC"/>
        </a:solidFill>
        <a:effectLst/>
      </p:bgPr>
    </p:bg>
    <p:spTree>
      <p:nvGrpSpPr>
        <p:cNvPr id="1" name="Shape 19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761944" y="1329069"/>
            <a:ext cx="3489293" cy="954107"/>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6.</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Prototipo final</a:t>
            </a:r>
          </a:p>
          <a:p>
            <a:pPr algn="just"/>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01630E29-BC61-9BDE-43FA-590CAC9B1FBE}"/>
              </a:ext>
            </a:extLst>
          </p:cNvPr>
          <p:cNvSpPr txBox="1"/>
          <p:nvPr/>
        </p:nvSpPr>
        <p:spPr>
          <a:xfrm>
            <a:off x="689123" y="2125584"/>
            <a:ext cx="3631351" cy="2246769"/>
          </a:xfrm>
          <a:prstGeom prst="rect">
            <a:avLst/>
          </a:prstGeom>
          <a:noFill/>
          <a:ln>
            <a:solidFill>
              <a:schemeClr val="accent1"/>
            </a:solidFill>
          </a:ln>
        </p:spPr>
        <p:txBody>
          <a:bodyPr wrap="square" rtlCol="0">
            <a:spAutoFit/>
          </a:bodyPr>
          <a:lstStyle/>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0" name="Imagen 9" descr="Un par de personas sentadas en una mesa">
            <a:extLst>
              <a:ext uri="{FF2B5EF4-FFF2-40B4-BE49-F238E27FC236}">
                <a16:creationId xmlns:a16="http://schemas.microsoft.com/office/drawing/2014/main" id="{808CF65D-0EF1-F380-7FD3-C104DA86E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887" y="1802902"/>
            <a:ext cx="3265857" cy="2488543"/>
          </a:xfrm>
          <a:prstGeom prst="rect">
            <a:avLst/>
          </a:prstGeom>
        </p:spPr>
      </p:pic>
      <p:pic>
        <p:nvPicPr>
          <p:cNvPr id="9" name="Imagen 8" descr="Imagen que contiene electrónica, circuito, computadora">
            <a:extLst>
              <a:ext uri="{FF2B5EF4-FFF2-40B4-BE49-F238E27FC236}">
                <a16:creationId xmlns:a16="http://schemas.microsoft.com/office/drawing/2014/main" id="{6C8EC0E8-6630-1034-8152-EC02F350C349}"/>
              </a:ext>
            </a:extLst>
          </p:cNvPr>
          <p:cNvPicPr>
            <a:picLocks noChangeAspect="1"/>
          </p:cNvPicPr>
          <p:nvPr/>
        </p:nvPicPr>
        <p:blipFill rotWithShape="1">
          <a:blip r:embed="rId6">
            <a:extLst>
              <a:ext uri="{28A0092B-C50C-407E-A947-70E740481C1C}">
                <a14:useLocalDpi xmlns:a14="http://schemas.microsoft.com/office/drawing/2010/main" val="0"/>
              </a:ext>
            </a:extLst>
          </a:blip>
          <a:srcRect l="23865" t="7211" r="14645" b="4397"/>
          <a:stretch/>
        </p:blipFill>
        <p:spPr>
          <a:xfrm>
            <a:off x="626736" y="2036618"/>
            <a:ext cx="3693738" cy="2680855"/>
          </a:xfrm>
          <a:prstGeom prst="rect">
            <a:avLst/>
          </a:prstGeom>
        </p:spPr>
      </p:pic>
    </p:spTree>
    <p:extLst>
      <p:ext uri="{BB962C8B-B14F-4D97-AF65-F5344CB8AC3E}">
        <p14:creationId xmlns:p14="http://schemas.microsoft.com/office/powerpoint/2010/main" val="33419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a:noFill/>
          <a:ln>
            <a:noFill/>
          </a:ln>
        </p:spPr>
        <p:txBody>
          <a:bodyPr spcFirstLastPara="1" wrap="square" lIns="91425" tIns="91425" rIns="91425" bIns="91425" anchor="t" anchorCtr="0">
            <a:noAutofit/>
          </a:bodyPr>
          <a:lstStyle/>
          <a:p>
            <a:pPr algn="ctr"/>
            <a:r>
              <a:rPr lang="es-CO" b="1" dirty="0">
                <a:solidFill>
                  <a:schemeClr val="tx1"/>
                </a:solidFill>
                <a:latin typeface="Montserrat" pitchFamily="2" charset="0"/>
                <a:cs typeface="Calibri" panose="020F0502020204030204" pitchFamily="34" charset="0"/>
              </a:rPr>
              <a:t>Reflexión, evaluación y conclusión</a:t>
            </a:r>
            <a:endParaRPr b="1" dirty="0">
              <a:solidFill>
                <a:schemeClr val="tx1"/>
              </a:solidFill>
              <a:latin typeface="Montserrat" pitchFamily="2" charset="0"/>
              <a:cs typeface="Calibri" panose="020F0502020204030204" pitchFamily="34" charset="0"/>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426027" y="2041923"/>
            <a:ext cx="2731590" cy="2185214"/>
          </a:xfrm>
          <a:prstGeom prst="rect">
            <a:avLst/>
          </a:prstGeom>
          <a:noFill/>
        </p:spPr>
        <p:txBody>
          <a:bodyPr wrap="square" rtlCol="0">
            <a:spAutoFit/>
          </a:bodyPr>
          <a:lstStyle/>
          <a:p>
            <a:pPr algn="just"/>
            <a:r>
              <a:rPr lang="es-MX" sz="1200" b="1" dirty="0">
                <a:solidFill>
                  <a:schemeClr val="tx1"/>
                </a:solidFill>
                <a:latin typeface="Montserrat Light" panose="00000400000000000000" pitchFamily="2" charset="0"/>
              </a:rPr>
              <a:t>Conclusiones:</a:t>
            </a:r>
          </a:p>
          <a:p>
            <a:pPr algn="just"/>
            <a:r>
              <a:rPr lang="es-MX" sz="1200" dirty="0">
                <a:solidFill>
                  <a:schemeClr val="tx1"/>
                </a:solidFill>
                <a:latin typeface="Montserrat Light" panose="00000400000000000000" pitchFamily="2" charset="0"/>
              </a:rPr>
              <a:t>Con el desarrollo de este proyecto se alcanzo logros como</a:t>
            </a:r>
            <a:r>
              <a:rPr lang="es-MX" sz="1200" b="1" dirty="0">
                <a:solidFill>
                  <a:schemeClr val="tx1"/>
                </a:solidFill>
                <a:latin typeface="Montserrat Light" panose="00000400000000000000" pitchFamily="2" charset="0"/>
              </a:rPr>
              <a:t>:</a:t>
            </a:r>
          </a:p>
          <a:p>
            <a:pPr algn="just"/>
            <a:r>
              <a:rPr lang="es-MX" sz="1200" b="1" dirty="0">
                <a:solidFill>
                  <a:schemeClr val="tx1"/>
                </a:solidFill>
                <a:latin typeface="Montserrat Light" panose="00000400000000000000" pitchFamily="2" charset="0"/>
              </a:rPr>
              <a:t>- </a:t>
            </a:r>
            <a:r>
              <a:rPr lang="es-MX" sz="1200" dirty="0">
                <a:solidFill>
                  <a:schemeClr val="tx1"/>
                </a:solidFill>
                <a:latin typeface="Montserrat Light" panose="00000400000000000000" pitchFamily="2" charset="0"/>
              </a:rPr>
              <a:t>Trabajo en equipo.</a:t>
            </a:r>
          </a:p>
          <a:p>
            <a:pPr algn="just"/>
            <a:r>
              <a:rPr lang="es-MX" sz="1200" dirty="0">
                <a:solidFill>
                  <a:schemeClr val="tx1"/>
                </a:solidFill>
                <a:latin typeface="Montserrat Light" panose="00000400000000000000" pitchFamily="2" charset="0"/>
              </a:rPr>
              <a:t>-Trabajo basado en proyectos.</a:t>
            </a:r>
          </a:p>
          <a:p>
            <a:pPr algn="just"/>
            <a:r>
              <a:rPr lang="es-MX" sz="1200" dirty="0">
                <a:solidFill>
                  <a:schemeClr val="tx1"/>
                </a:solidFill>
                <a:latin typeface="Montserrat Light" panose="00000400000000000000" pitchFamily="2" charset="0"/>
              </a:rPr>
              <a:t>- apropiación de conceptos de ciencia, tecnología e innovación para la solución de problemáticas de nuestra región.</a:t>
            </a:r>
          </a:p>
          <a:p>
            <a:pPr algn="just"/>
            <a:r>
              <a:rPr lang="es-MX" sz="1200" dirty="0">
                <a:solidFill>
                  <a:schemeClr val="tx1"/>
                </a:solidFill>
                <a:latin typeface="Montserrat Light" panose="00000400000000000000" pitchFamily="2" charset="0"/>
              </a:rPr>
              <a:t>-Inclusión y generación de oportunidades para todas las personas</a:t>
            </a:r>
            <a:r>
              <a:rPr lang="es-MX" dirty="0">
                <a:solidFill>
                  <a:schemeClr val="tx1"/>
                </a:solidFill>
                <a:latin typeface="Montserrat Light" panose="00000400000000000000" pitchFamily="2" charset="0"/>
              </a:rPr>
              <a:t>.</a:t>
            </a:r>
            <a:endParaRPr lang="es-MX" dirty="0"/>
          </a:p>
          <a:p>
            <a:pPr algn="just"/>
            <a:endParaRPr lang="es-MX"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0" name="CuadroTexto 2">
            <a:extLst>
              <a:ext uri="{FF2B5EF4-FFF2-40B4-BE49-F238E27FC236}">
                <a16:creationId xmlns:a16="http://schemas.microsoft.com/office/drawing/2014/main" id="{AF8BD7CF-7FA0-D638-ACE5-D48B09DCC940}"/>
              </a:ext>
            </a:extLst>
          </p:cNvPr>
          <p:cNvSpPr txBox="1"/>
          <p:nvPr/>
        </p:nvSpPr>
        <p:spPr>
          <a:xfrm>
            <a:off x="3679388" y="2195811"/>
            <a:ext cx="2306997" cy="1415772"/>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Dificultades :</a:t>
            </a:r>
          </a:p>
          <a:p>
            <a:pPr algn="just"/>
            <a:r>
              <a:rPr lang="es-MX" sz="1200" dirty="0">
                <a:solidFill>
                  <a:schemeClr val="tx1"/>
                </a:solidFill>
                <a:latin typeface="Montserrat Light" panose="00000400000000000000" pitchFamily="2" charset="0"/>
              </a:rPr>
              <a:t>Los estudiantes no cuentan con dispositivos tecnológicos  y conectividad en sus casas, esto impide en algún momento obtener  mayor información  en sus investigaciones.</a:t>
            </a:r>
          </a:p>
        </p:txBody>
      </p:sp>
      <p:sp>
        <p:nvSpPr>
          <p:cNvPr id="11" name="CuadroTexto 2">
            <a:extLst>
              <a:ext uri="{FF2B5EF4-FFF2-40B4-BE49-F238E27FC236}">
                <a16:creationId xmlns:a16="http://schemas.microsoft.com/office/drawing/2014/main" id="{CBC1623A-1371-A9DB-76F0-7A679859169B}"/>
              </a:ext>
            </a:extLst>
          </p:cNvPr>
          <p:cNvSpPr txBox="1"/>
          <p:nvPr/>
        </p:nvSpPr>
        <p:spPr>
          <a:xfrm>
            <a:off x="6286500" y="2125372"/>
            <a:ext cx="2431473" cy="1785104"/>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Aportes:</a:t>
            </a:r>
          </a:p>
          <a:p>
            <a:pPr algn="just"/>
            <a:r>
              <a:rPr lang="es-MX" sz="1200" dirty="0">
                <a:solidFill>
                  <a:schemeClr val="tx1"/>
                </a:solidFill>
                <a:latin typeface="Montserrat Light" panose="00000400000000000000" pitchFamily="2" charset="0"/>
              </a:rPr>
              <a:t>Sostenibilidad ambiental, ya que se puede implementar el prototipo en el sector rural con energías limpias</a:t>
            </a:r>
          </a:p>
          <a:p>
            <a:pPr algn="just"/>
            <a:r>
              <a:rPr lang="es-MX" sz="1200" dirty="0">
                <a:solidFill>
                  <a:schemeClr val="tx1"/>
                </a:solidFill>
                <a:latin typeface="Montserrat Light" panose="00000400000000000000" pitchFamily="2" charset="0"/>
              </a:rPr>
              <a:t>(paneles solares) y el aprovechamiento de las aguas lluvias con los tanques de abastecimiento para el sistema de riego.</a:t>
            </a:r>
          </a:p>
        </p:txBody>
      </p:sp>
    </p:spTree>
    <p:extLst>
      <p:ext uri="{BB962C8B-B14F-4D97-AF65-F5344CB8AC3E}">
        <p14:creationId xmlns:p14="http://schemas.microsoft.com/office/powerpoint/2010/main" val="300337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10" name="Título 9">
            <a:extLst>
              <a:ext uri="{FF2B5EF4-FFF2-40B4-BE49-F238E27FC236}">
                <a16:creationId xmlns:a16="http://schemas.microsoft.com/office/drawing/2014/main" id="{0A0D9F1F-417D-DD24-9082-18FE340B160D}"/>
              </a:ext>
            </a:extLst>
          </p:cNvPr>
          <p:cNvSpPr>
            <a:spLocks noGrp="1"/>
          </p:cNvSpPr>
          <p:nvPr>
            <p:ph type="title"/>
          </p:nvPr>
        </p:nvSpPr>
        <p:spPr>
          <a:xfrm>
            <a:off x="352057" y="3455821"/>
            <a:ext cx="2931885" cy="482400"/>
          </a:xfrm>
        </p:spPr>
        <p:txBody>
          <a:bodyPr/>
          <a:lstStyle/>
          <a:p>
            <a:r>
              <a:rPr lang="es-ES" sz="2800" dirty="0"/>
              <a:t>Gracias……</a:t>
            </a:r>
            <a:endParaRPr lang="es-CO" sz="2800" dirty="0"/>
          </a:p>
        </p:txBody>
      </p:sp>
      <p:pic>
        <p:nvPicPr>
          <p:cNvPr id="12" name="Imagen 11">
            <a:extLst>
              <a:ext uri="{FF2B5EF4-FFF2-40B4-BE49-F238E27FC236}">
                <a16:creationId xmlns:a16="http://schemas.microsoft.com/office/drawing/2014/main" id="{FF0EA27D-1EBA-02FC-A0B0-465DCF3E861E}"/>
              </a:ext>
            </a:extLst>
          </p:cNvPr>
          <p:cNvPicPr>
            <a:picLocks noChangeAspect="1"/>
          </p:cNvPicPr>
          <p:nvPr/>
        </p:nvPicPr>
        <p:blipFill>
          <a:blip r:embed="rId3">
            <a:biLevel thresh="25000"/>
          </a:blip>
          <a:stretch>
            <a:fillRect/>
          </a:stretch>
        </p:blipFill>
        <p:spPr>
          <a:xfrm>
            <a:off x="269575" y="274321"/>
            <a:ext cx="1261871" cy="466473"/>
          </a:xfrm>
          <a:prstGeom prst="rect">
            <a:avLst/>
          </a:prstGeom>
        </p:spPr>
      </p:pic>
      <p:pic>
        <p:nvPicPr>
          <p:cNvPr id="13" name="Imagen 12">
            <a:extLst>
              <a:ext uri="{FF2B5EF4-FFF2-40B4-BE49-F238E27FC236}">
                <a16:creationId xmlns:a16="http://schemas.microsoft.com/office/drawing/2014/main" id="{AF7CBAC0-C246-B2F0-5F2D-578DC74C66BE}"/>
              </a:ext>
            </a:extLst>
          </p:cNvPr>
          <p:cNvPicPr>
            <a:picLocks noChangeAspect="1"/>
          </p:cNvPicPr>
          <p:nvPr/>
        </p:nvPicPr>
        <p:blipFill>
          <a:blip r:embed="rId4">
            <a:biLevel thresh="25000"/>
          </a:blip>
          <a:stretch>
            <a:fillRect/>
          </a:stretch>
        </p:blipFill>
        <p:spPr>
          <a:xfrm>
            <a:off x="7607809" y="286455"/>
            <a:ext cx="1261870" cy="330856"/>
          </a:xfrm>
          <a:prstGeom prst="rect">
            <a:avLst/>
          </a:prstGeom>
        </p:spPr>
      </p:pic>
      <p:pic>
        <p:nvPicPr>
          <p:cNvPr id="14" name="Imagen 13">
            <a:extLst>
              <a:ext uri="{FF2B5EF4-FFF2-40B4-BE49-F238E27FC236}">
                <a16:creationId xmlns:a16="http://schemas.microsoft.com/office/drawing/2014/main" id="{4CE4361C-CD47-5D14-EA47-D300B7D4D61F}"/>
              </a:ext>
            </a:extLst>
          </p:cNvPr>
          <p:cNvPicPr>
            <a:picLocks noChangeAspect="1"/>
          </p:cNvPicPr>
          <p:nvPr/>
        </p:nvPicPr>
        <p:blipFill>
          <a:blip r:embed="rId5">
            <a:biLevel thresh="25000"/>
          </a:blip>
          <a:stretch>
            <a:fillRect/>
          </a:stretch>
        </p:blipFill>
        <p:spPr>
          <a:xfrm>
            <a:off x="7383156" y="4372353"/>
            <a:ext cx="1629294" cy="507739"/>
          </a:xfrm>
          <a:prstGeom prst="rect">
            <a:avLst/>
          </a:prstGeom>
        </p:spPr>
      </p:pic>
      <p:pic>
        <p:nvPicPr>
          <p:cNvPr id="3" name="Imagen 2">
            <a:extLst>
              <a:ext uri="{FF2B5EF4-FFF2-40B4-BE49-F238E27FC236}">
                <a16:creationId xmlns:a16="http://schemas.microsoft.com/office/drawing/2014/main" id="{0F3182BD-0359-6D61-A3E5-2D9CBAF1D8A1}"/>
              </a:ext>
            </a:extLst>
          </p:cNvPr>
          <p:cNvPicPr>
            <a:picLocks noChangeAspect="1"/>
          </p:cNvPicPr>
          <p:nvPr/>
        </p:nvPicPr>
        <p:blipFill>
          <a:blip r:embed="rId6"/>
          <a:stretch>
            <a:fillRect/>
          </a:stretch>
        </p:blipFill>
        <p:spPr>
          <a:xfrm>
            <a:off x="2104553" y="451883"/>
            <a:ext cx="5638368" cy="450972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13" name="Google Shape;270;p35">
            <a:extLst>
              <a:ext uri="{FF2B5EF4-FFF2-40B4-BE49-F238E27FC236}">
                <a16:creationId xmlns:a16="http://schemas.microsoft.com/office/drawing/2014/main" id="{482B77EA-5A75-881B-6D57-F0814DFF9304}"/>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cs typeface="Calibri"/>
              </a:rPr>
              <a:t>CIBER BYTE TWO</a:t>
            </a:r>
            <a:endParaRPr lang="es-MX" sz="2400" b="1" dirty="0">
              <a:solidFill>
                <a:schemeClr val="tx1"/>
              </a:solidFill>
              <a:latin typeface="Montserrat" pitchFamily="2" charset="0"/>
              <a:cs typeface="Calibri" panose="020F0502020204030204" pitchFamily="34" charset="0"/>
            </a:endParaRPr>
          </a:p>
        </p:txBody>
      </p:sp>
      <p:sp>
        <p:nvSpPr>
          <p:cNvPr id="3" name="Google Shape;270;p35">
            <a:extLst>
              <a:ext uri="{FF2B5EF4-FFF2-40B4-BE49-F238E27FC236}">
                <a16:creationId xmlns:a16="http://schemas.microsoft.com/office/drawing/2014/main" id="{29ED15D9-6D13-80A7-FABF-E1983A95E7F7}"/>
              </a:ext>
            </a:extLst>
          </p:cNvPr>
          <p:cNvSpPr txBox="1">
            <a:spLocks/>
          </p:cNvSpPr>
          <p:nvPr/>
        </p:nvSpPr>
        <p:spPr>
          <a:xfrm>
            <a:off x="269575" y="1393478"/>
            <a:ext cx="3284115" cy="9895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r>
              <a:rPr lang="es-MX" sz="1800" b="1" dirty="0">
                <a:solidFill>
                  <a:schemeClr val="tx1"/>
                </a:solidFill>
                <a:cs typeface="Calibri"/>
              </a:rPr>
              <a:t>IE JESUS NAZARENO DE EL TAMBO, NARIÑO</a:t>
            </a:r>
          </a:p>
          <a:p>
            <a:endParaRPr lang="es-MX" sz="1800" b="1" dirty="0">
              <a:solidFill>
                <a:schemeClr val="tx1"/>
              </a:solidFill>
              <a:cs typeface="Calibri"/>
            </a:endParaRPr>
          </a:p>
          <a:p>
            <a:pPr algn="just"/>
            <a:r>
              <a:rPr lang="es-MX" sz="1800" b="1" dirty="0">
                <a:solidFill>
                  <a:schemeClr val="tx1"/>
                </a:solidFill>
                <a:latin typeface="Montserrat" pitchFamily="2" charset="0"/>
                <a:cs typeface="Calibri"/>
              </a:rPr>
              <a:t>Prototipo de sistema de riego automático con monitoreo de humedad, temperatura y luminosidad</a:t>
            </a:r>
            <a:endParaRPr lang="es-MX" sz="1800" b="1" dirty="0">
              <a:solidFill>
                <a:schemeClr val="tx1"/>
              </a:solidFill>
              <a:latin typeface="Montserrat" pitchFamily="2" charset="0"/>
              <a:cs typeface="Calibri" panose="020F0502020204030204" pitchFamily="34" charset="0"/>
            </a:endParaRPr>
          </a:p>
        </p:txBody>
      </p:sp>
      <p:sp>
        <p:nvSpPr>
          <p:cNvPr id="9" name="CuadroTexto 2">
            <a:extLst>
              <a:ext uri="{FF2B5EF4-FFF2-40B4-BE49-F238E27FC236}">
                <a16:creationId xmlns:a16="http://schemas.microsoft.com/office/drawing/2014/main" id="{29FDC506-DC62-979B-C95A-7D70B5813C43}"/>
              </a:ext>
            </a:extLst>
          </p:cNvPr>
          <p:cNvSpPr txBox="1"/>
          <p:nvPr/>
        </p:nvSpPr>
        <p:spPr>
          <a:xfrm>
            <a:off x="3744693" y="1582360"/>
            <a:ext cx="5124986" cy="2677656"/>
          </a:xfrm>
          <a:prstGeom prst="rect">
            <a:avLst/>
          </a:prstGeom>
          <a:noFill/>
          <a:ln>
            <a:solidFill>
              <a:schemeClr val="accent1"/>
            </a:solidFill>
          </a:ln>
        </p:spPr>
        <p:txBody>
          <a:bodyPr wrap="square" rtlCol="0">
            <a:spAutoFit/>
          </a:bodyPr>
          <a:lstStyle/>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2" name="Imagen 1" descr="Un grupo de personas posando delante de una mesa">
            <a:extLst>
              <a:ext uri="{FF2B5EF4-FFF2-40B4-BE49-F238E27FC236}">
                <a16:creationId xmlns:a16="http://schemas.microsoft.com/office/drawing/2014/main" id="{A6AE3422-A4AF-2A7E-9445-5310DA26D5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4694" y="1600946"/>
            <a:ext cx="5124986" cy="2677655"/>
          </a:xfrm>
          <a:prstGeom prst="rect">
            <a:avLst/>
          </a:prstGeom>
        </p:spPr>
      </p:pic>
    </p:spTree>
    <p:extLst>
      <p:ext uri="{BB962C8B-B14F-4D97-AF65-F5344CB8AC3E}">
        <p14:creationId xmlns:p14="http://schemas.microsoft.com/office/powerpoint/2010/main" val="31547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Google Shape;270;p35">
            <a:extLst>
              <a:ext uri="{FF2B5EF4-FFF2-40B4-BE49-F238E27FC236}">
                <a16:creationId xmlns:a16="http://schemas.microsoft.com/office/drawing/2014/main" id="{C50D2EE7-4189-DF3A-19BD-67C35BFF8A2B}"/>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latin typeface="Montserrat" pitchFamily="2" charset="0"/>
                <a:cs typeface="Calibri" panose="020F0502020204030204" pitchFamily="34" charset="0"/>
              </a:rPr>
              <a:t>Contexto y problema</a:t>
            </a:r>
          </a:p>
          <a:p>
            <a:pPr algn="ctr"/>
            <a:endParaRPr lang="es-MX" sz="2400" b="1" dirty="0">
              <a:solidFill>
                <a:schemeClr val="tx1"/>
              </a:solidFill>
              <a:latin typeface="Montserrat" pitchFamily="2" charset="0"/>
              <a:cs typeface="Calibri" panose="020F0502020204030204" pitchFamily="34" charset="0"/>
            </a:endParaRPr>
          </a:p>
        </p:txBody>
      </p:sp>
      <p:sp>
        <p:nvSpPr>
          <p:cNvPr id="10" name="CuadroTexto 2">
            <a:extLst>
              <a:ext uri="{FF2B5EF4-FFF2-40B4-BE49-F238E27FC236}">
                <a16:creationId xmlns:a16="http://schemas.microsoft.com/office/drawing/2014/main" id="{39F0FBFD-2730-DBE8-55F2-D60BD5982CC5}"/>
              </a:ext>
            </a:extLst>
          </p:cNvPr>
          <p:cNvSpPr txBox="1"/>
          <p:nvPr/>
        </p:nvSpPr>
        <p:spPr>
          <a:xfrm>
            <a:off x="291898" y="1329069"/>
            <a:ext cx="5191554" cy="3323987"/>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Describir contexto y  problema:</a:t>
            </a:r>
          </a:p>
          <a:p>
            <a:pPr algn="just"/>
            <a:r>
              <a:rPr lang="es-MX" sz="1400" b="1" dirty="0">
                <a:solidFill>
                  <a:srgbClr val="0070C0"/>
                </a:solidFill>
                <a:latin typeface="Abadi Extra Light" panose="020B0604020202020204" pitchFamily="34" charset="0"/>
              </a:rPr>
              <a:t> </a:t>
            </a:r>
          </a:p>
          <a:p>
            <a:pPr algn="just"/>
            <a:r>
              <a:rPr lang="es-MX" dirty="0">
                <a:solidFill>
                  <a:schemeClr val="tx1"/>
                </a:solidFill>
                <a:latin typeface="Montserrat Light" panose="00000400000000000000" pitchFamily="2" charset="0"/>
              </a:rPr>
              <a:t>En la Institución Educativa Jesús Nazareno de El Tambo (N) ubicada en el sector urbano, brinda a los estudiantes la modalidad agropecuaria. Un gran porcentaje los estudiantes vienen del sector rural.</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Dentro del contexto sociocultural y realizando la transversalidad con las otras áreas de aprendizaje, este proyecto tecnológico presenta un prototipo, para afrontar y disminuir los retos a los que se enfrenta el sector agropecuario debido al cambio climático, por esta razón  se trata de promover el desarrollo de las herramientas tecnológicas que ayudan a resolver los desequilibrios medioambientales(humedad, temperatura y luminosidad en las plantas) y generar un ambiente sostenible.</a:t>
            </a:r>
            <a:endParaRPr lang="es-CO" dirty="0">
              <a:solidFill>
                <a:schemeClr val="tx1"/>
              </a:solidFill>
              <a:latin typeface="Montserrat Light" panose="00000400000000000000" pitchFamily="2" charset="0"/>
            </a:endParaRPr>
          </a:p>
        </p:txBody>
      </p:sp>
      <p:sp>
        <p:nvSpPr>
          <p:cNvPr id="13" name="CuadroTexto 2">
            <a:extLst>
              <a:ext uri="{FF2B5EF4-FFF2-40B4-BE49-F238E27FC236}">
                <a16:creationId xmlns:a16="http://schemas.microsoft.com/office/drawing/2014/main" id="{49836505-FA9F-3928-3367-40DE65CC065D}"/>
              </a:ext>
            </a:extLst>
          </p:cNvPr>
          <p:cNvSpPr txBox="1"/>
          <p:nvPr/>
        </p:nvSpPr>
        <p:spPr>
          <a:xfrm>
            <a:off x="5638258" y="1771531"/>
            <a:ext cx="3420681" cy="1600438"/>
          </a:xfrm>
          <a:prstGeom prst="rect">
            <a:avLst/>
          </a:prstGeom>
          <a:noFill/>
          <a:ln>
            <a:solidFill>
              <a:schemeClr val="accent1"/>
            </a:solidFill>
          </a:ln>
        </p:spPr>
        <p:txBody>
          <a:bodyPr wrap="square" rtlCol="0">
            <a:spAutoFit/>
          </a:bodyPr>
          <a:lstStyle/>
          <a:p>
            <a:pPr algn="just"/>
            <a:r>
              <a:rPr lang="es-MX" b="1" dirty="0">
                <a:solidFill>
                  <a:schemeClr val="tx1"/>
                </a:solidFill>
                <a:latin typeface="Montserrat Light" panose="00000400000000000000" pitchFamily="2" charset="0"/>
              </a:rPr>
              <a:t>Imágenes</a:t>
            </a:r>
            <a:r>
              <a:rPr lang="es-MX" dirty="0">
                <a:solidFill>
                  <a:schemeClr val="tx1"/>
                </a:solidFill>
                <a:latin typeface="Montserrat Light" panose="00000400000000000000" pitchFamily="2" charset="0"/>
              </a:rPr>
              <a:t>:</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3" name="Imagen 2" descr="Un par de personas de pie">
            <a:extLst>
              <a:ext uri="{FF2B5EF4-FFF2-40B4-BE49-F238E27FC236}">
                <a16:creationId xmlns:a16="http://schemas.microsoft.com/office/drawing/2014/main" id="{6721202F-D3F6-0FF5-998B-67E8369903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9251" y="1781939"/>
            <a:ext cx="3420681" cy="2564067"/>
          </a:xfrm>
          <a:prstGeom prst="rect">
            <a:avLst/>
          </a:prstGeom>
        </p:spPr>
      </p:pic>
    </p:spTree>
    <p:extLst>
      <p:ext uri="{BB962C8B-B14F-4D97-AF65-F5344CB8AC3E}">
        <p14:creationId xmlns:p14="http://schemas.microsoft.com/office/powerpoint/2010/main" val="332345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aphicFrame>
        <p:nvGraphicFramePr>
          <p:cNvPr id="25" name="Tabla 24">
            <a:extLst>
              <a:ext uri="{FF2B5EF4-FFF2-40B4-BE49-F238E27FC236}">
                <a16:creationId xmlns:a16="http://schemas.microsoft.com/office/drawing/2014/main" id="{545013BB-70D2-35B7-6820-01369D973910}"/>
              </a:ext>
            </a:extLst>
          </p:cNvPr>
          <p:cNvGraphicFramePr>
            <a:graphicFrameLocks noGrp="1"/>
          </p:cNvGraphicFramePr>
          <p:nvPr>
            <p:extLst>
              <p:ext uri="{D42A27DB-BD31-4B8C-83A1-F6EECF244321}">
                <p14:modId xmlns:p14="http://schemas.microsoft.com/office/powerpoint/2010/main" val="1325916352"/>
              </p:ext>
            </p:extLst>
          </p:nvPr>
        </p:nvGraphicFramePr>
        <p:xfrm>
          <a:off x="6721506" y="1044805"/>
          <a:ext cx="2354420" cy="3327548"/>
        </p:xfrm>
        <a:graphic>
          <a:graphicData uri="http://schemas.openxmlformats.org/drawingml/2006/table">
            <a:tbl>
              <a:tblPr firstRow="1" bandRow="1">
                <a:tableStyleId>{D7AC3CCA-C797-4891-BE02-D94E43425B78}</a:tableStyleId>
              </a:tblPr>
              <a:tblGrid>
                <a:gridCol w="1177210">
                  <a:extLst>
                    <a:ext uri="{9D8B030D-6E8A-4147-A177-3AD203B41FA5}">
                      <a16:colId xmlns:a16="http://schemas.microsoft.com/office/drawing/2014/main" val="374010691"/>
                    </a:ext>
                  </a:extLst>
                </a:gridCol>
                <a:gridCol w="1177210">
                  <a:extLst>
                    <a:ext uri="{9D8B030D-6E8A-4147-A177-3AD203B41FA5}">
                      <a16:colId xmlns:a16="http://schemas.microsoft.com/office/drawing/2014/main" val="1917218797"/>
                    </a:ext>
                  </a:extLst>
                </a:gridCol>
              </a:tblGrid>
              <a:tr h="879937">
                <a:tc>
                  <a:txBody>
                    <a:bodyPr/>
                    <a:lstStyle/>
                    <a:p>
                      <a:endParaRPr lang="es-CO" dirty="0"/>
                    </a:p>
                  </a:txBody>
                  <a:tcPr/>
                </a:tc>
                <a:tc>
                  <a:txBody>
                    <a:bodyPr/>
                    <a:lstStyle/>
                    <a:p>
                      <a:endParaRPr lang="es-CO" dirty="0"/>
                    </a:p>
                  </a:txBody>
                  <a:tcPr/>
                </a:tc>
                <a:extLst>
                  <a:ext uri="{0D108BD9-81ED-4DB2-BD59-A6C34878D82A}">
                    <a16:rowId xmlns:a16="http://schemas.microsoft.com/office/drawing/2014/main" val="3746683758"/>
                  </a:ext>
                </a:extLst>
              </a:tr>
              <a:tr h="892689">
                <a:tc>
                  <a:txBody>
                    <a:bodyPr/>
                    <a:lstStyle/>
                    <a:p>
                      <a:endParaRPr lang="es-CO"/>
                    </a:p>
                  </a:txBody>
                  <a:tcPr/>
                </a:tc>
                <a:tc>
                  <a:txBody>
                    <a:bodyPr/>
                    <a:lstStyle/>
                    <a:p>
                      <a:endParaRPr lang="es-CO" dirty="0"/>
                    </a:p>
                  </a:txBody>
                  <a:tcPr/>
                </a:tc>
                <a:extLst>
                  <a:ext uri="{0D108BD9-81ED-4DB2-BD59-A6C34878D82A}">
                    <a16:rowId xmlns:a16="http://schemas.microsoft.com/office/drawing/2014/main" val="2937679088"/>
                  </a:ext>
                </a:extLst>
              </a:tr>
              <a:tr h="849738">
                <a:tc>
                  <a:txBody>
                    <a:bodyPr/>
                    <a:lstStyle/>
                    <a:p>
                      <a:endParaRPr lang="es-CO" dirty="0"/>
                    </a:p>
                  </a:txBody>
                  <a:tcPr/>
                </a:tc>
                <a:tc>
                  <a:txBody>
                    <a:bodyPr/>
                    <a:lstStyle/>
                    <a:p>
                      <a:endParaRPr lang="es-CO"/>
                    </a:p>
                  </a:txBody>
                  <a:tcPr/>
                </a:tc>
                <a:extLst>
                  <a:ext uri="{0D108BD9-81ED-4DB2-BD59-A6C34878D82A}">
                    <a16:rowId xmlns:a16="http://schemas.microsoft.com/office/drawing/2014/main" val="4269538747"/>
                  </a:ext>
                </a:extLst>
              </a:tr>
              <a:tr h="705184">
                <a:tc>
                  <a:txBody>
                    <a:bodyPr/>
                    <a:lstStyle/>
                    <a:p>
                      <a:endParaRPr lang="es-CO" dirty="0"/>
                    </a:p>
                  </a:txBody>
                  <a:tcPr/>
                </a:tc>
                <a:tc>
                  <a:txBody>
                    <a:bodyPr/>
                    <a:lstStyle/>
                    <a:p>
                      <a:endParaRPr lang="es-CO" dirty="0"/>
                    </a:p>
                  </a:txBody>
                  <a:tcPr/>
                </a:tc>
                <a:extLst>
                  <a:ext uri="{0D108BD9-81ED-4DB2-BD59-A6C34878D82A}">
                    <a16:rowId xmlns:a16="http://schemas.microsoft.com/office/drawing/2014/main" val="1870428937"/>
                  </a:ext>
                </a:extLst>
              </a:tr>
            </a:tbl>
          </a:graphicData>
        </a:graphic>
      </p:graphicFrame>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31361" y="356192"/>
            <a:ext cx="5846281" cy="821513"/>
          </a:xfrm>
          <a:prstGeom prst="rect">
            <a:avLst/>
          </a:prstGeom>
        </p:spPr>
        <p:txBody>
          <a:bodyPr spcFirstLastPara="1" wrap="square" lIns="91425" tIns="91425" rIns="91425" bIns="91425" anchor="t" anchorCtr="0">
            <a:noAutofit/>
          </a:bodyPr>
          <a:lstStyle/>
          <a:p>
            <a:r>
              <a:rPr lang="es-ES" b="1" dirty="0">
                <a:solidFill>
                  <a:schemeClr val="tx1"/>
                </a:solidFill>
                <a:latin typeface="Montserrat" pitchFamily="2" charset="0"/>
                <a:cs typeface="Calibri" panose="020F0502020204030204" pitchFamily="34" charset="0"/>
                <a:sym typeface="Montserrat"/>
              </a:rPr>
              <a:t>Recursos tecnológicos</a:t>
            </a: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5" y="4513024"/>
            <a:ext cx="1629294" cy="507739"/>
          </a:xfrm>
          <a:prstGeom prst="rect">
            <a:avLst/>
          </a:prstGeom>
        </p:spPr>
      </p:pic>
      <p:sp>
        <p:nvSpPr>
          <p:cNvPr id="2" name="CuadroTexto 2">
            <a:extLst>
              <a:ext uri="{FF2B5EF4-FFF2-40B4-BE49-F238E27FC236}">
                <a16:creationId xmlns:a16="http://schemas.microsoft.com/office/drawing/2014/main" id="{607C006F-716F-D5B0-F036-6441A25AF472}"/>
              </a:ext>
            </a:extLst>
          </p:cNvPr>
          <p:cNvSpPr txBox="1"/>
          <p:nvPr/>
        </p:nvSpPr>
        <p:spPr>
          <a:xfrm>
            <a:off x="269575" y="1044806"/>
            <a:ext cx="6301889" cy="1815882"/>
          </a:xfrm>
          <a:prstGeom prst="rect">
            <a:avLst/>
          </a:prstGeom>
          <a:noFill/>
        </p:spPr>
        <p:txBody>
          <a:bodyPr wrap="square" rtlCol="0">
            <a:spAutoFit/>
          </a:bodyPr>
          <a:lstStyle>
            <a:defPPr marR="0" lvl="0" algn="l" rtl="0">
              <a:lnSpc>
                <a:spcPct val="100000"/>
              </a:lnSpc>
              <a:spcBef>
                <a:spcPts val="0"/>
              </a:spcBef>
              <a:spcAft>
                <a:spcPts val="0"/>
              </a:spcAft>
            </a:defPPr>
            <a:lvl1pPr algn="just">
              <a:defRPr b="1">
                <a:solidFill>
                  <a:schemeClr val="tx1"/>
                </a:solidFill>
                <a:latin typeface="Montserrat Light" panose="00000400000000000000" pitchFamily="2" charset="0"/>
              </a:defRPr>
            </a:lvl1pPr>
          </a:lstStyle>
          <a:p>
            <a:r>
              <a:rPr lang="es-MX" b="0" dirty="0"/>
              <a:t>En el prototipo se implementa: el uso de sensores y actuadores externos conectados a la tarjeta inteligente micro bit. </a:t>
            </a:r>
          </a:p>
          <a:p>
            <a:endParaRPr lang="es-MX" b="0" dirty="0"/>
          </a:p>
          <a:p>
            <a:r>
              <a:rPr lang="es-MX" b="0" dirty="0"/>
              <a:t>El equipo de trabajo y el docente  realiza la programación en MakeCode para el monitoreo de las variables físicas de temperatura, humedad y luminosidad. De esta manera  se implementó un sistema de control de riego automático, que pueda ser aplicado en el sector agropecuario.</a:t>
            </a:r>
            <a:endParaRPr lang="es-CO" b="0" dirty="0"/>
          </a:p>
          <a:p>
            <a:endParaRPr lang="es-CO" dirty="0"/>
          </a:p>
        </p:txBody>
      </p:sp>
      <p:sp>
        <p:nvSpPr>
          <p:cNvPr id="3" name="CuadroTexto 2">
            <a:extLst>
              <a:ext uri="{FF2B5EF4-FFF2-40B4-BE49-F238E27FC236}">
                <a16:creationId xmlns:a16="http://schemas.microsoft.com/office/drawing/2014/main" id="{DE77FF64-F5A3-B0D4-35DE-EBF51DA67E0A}"/>
              </a:ext>
            </a:extLst>
          </p:cNvPr>
          <p:cNvSpPr txBox="1"/>
          <p:nvPr/>
        </p:nvSpPr>
        <p:spPr>
          <a:xfrm>
            <a:off x="269575" y="3012354"/>
            <a:ext cx="4004552" cy="1785104"/>
          </a:xfrm>
          <a:prstGeom prst="rect">
            <a:avLst/>
          </a:prstGeom>
          <a:noFill/>
        </p:spPr>
        <p:txBody>
          <a:bodyPr wrap="square" rtlCol="0">
            <a:spAutoFit/>
          </a:bodyPr>
          <a:lstStyle/>
          <a:p>
            <a:pPr algn="just"/>
            <a:r>
              <a:rPr lang="es-MX" sz="1100" b="1" dirty="0">
                <a:solidFill>
                  <a:schemeClr val="tx1"/>
                </a:solidFill>
                <a:latin typeface="Montserrat Light" panose="00000400000000000000" pitchFamily="2" charset="0"/>
              </a:rPr>
              <a:t>Listado de recursos:</a:t>
            </a:r>
          </a:p>
          <a:p>
            <a:pPr marL="285750" indent="-285750" algn="just">
              <a:buFont typeface="Wingdings" panose="05000000000000000000" pitchFamily="2" charset="2"/>
              <a:buChar char="ü"/>
            </a:pPr>
            <a:r>
              <a:rPr lang="es-MX" sz="1100" dirty="0">
                <a:solidFill>
                  <a:schemeClr val="tx1"/>
                </a:solidFill>
                <a:latin typeface="Montserrat Light" panose="00000400000000000000" pitchFamily="2" charset="0"/>
              </a:rPr>
              <a:t>Micro bit</a:t>
            </a:r>
          </a:p>
          <a:p>
            <a:pPr marL="285750" indent="-285750" algn="just">
              <a:buFont typeface="Wingdings" panose="05000000000000000000" pitchFamily="2" charset="2"/>
              <a:buChar char="ü"/>
            </a:pPr>
            <a:r>
              <a:rPr lang="es-MX" sz="1100" dirty="0">
                <a:solidFill>
                  <a:schemeClr val="tx1"/>
                </a:solidFill>
                <a:latin typeface="Montserrat Light" panose="00000400000000000000" pitchFamily="2" charset="0"/>
              </a:rPr>
              <a:t>Sensor de humedad</a:t>
            </a:r>
          </a:p>
          <a:p>
            <a:pPr marL="285750" indent="-285750" algn="just">
              <a:buFont typeface="Wingdings" panose="05000000000000000000" pitchFamily="2" charset="2"/>
              <a:buChar char="ü"/>
            </a:pPr>
            <a:r>
              <a:rPr lang="es-MX" sz="1100" dirty="0">
                <a:solidFill>
                  <a:schemeClr val="tx1"/>
                </a:solidFill>
                <a:latin typeface="Montserrat Light" panose="00000400000000000000" pitchFamily="2" charset="0"/>
              </a:rPr>
              <a:t>Motor de corriente continua (motobomba)</a:t>
            </a:r>
          </a:p>
          <a:p>
            <a:pPr marL="285750" indent="-285750" algn="just">
              <a:buFont typeface="Wingdings" panose="05000000000000000000" pitchFamily="2" charset="2"/>
              <a:buChar char="ü"/>
            </a:pPr>
            <a:r>
              <a:rPr lang="es-MX" sz="1100" dirty="0">
                <a:solidFill>
                  <a:schemeClr val="tx1"/>
                </a:solidFill>
                <a:latin typeface="Montserrat Light" panose="00000400000000000000" pitchFamily="2" charset="0"/>
              </a:rPr>
              <a:t>Protoboard</a:t>
            </a:r>
          </a:p>
          <a:p>
            <a:pPr marL="285750" indent="-285750" algn="just">
              <a:buFont typeface="Wingdings" panose="05000000000000000000" pitchFamily="2" charset="2"/>
              <a:buChar char="ü"/>
            </a:pPr>
            <a:r>
              <a:rPr lang="es-MX" sz="1100" dirty="0">
                <a:solidFill>
                  <a:schemeClr val="tx1"/>
                </a:solidFill>
                <a:latin typeface="Montserrat Light" panose="00000400000000000000" pitchFamily="2" charset="0"/>
              </a:rPr>
              <a:t>Relé </a:t>
            </a:r>
          </a:p>
          <a:p>
            <a:pPr marL="285750" indent="-285750" algn="just">
              <a:buFont typeface="Wingdings" panose="05000000000000000000" pitchFamily="2" charset="2"/>
              <a:buChar char="ü"/>
            </a:pPr>
            <a:r>
              <a:rPr lang="es-MX" sz="1100" dirty="0">
                <a:solidFill>
                  <a:schemeClr val="tx1"/>
                </a:solidFill>
                <a:latin typeface="Montserrat Light" panose="00000400000000000000" pitchFamily="2" charset="0"/>
              </a:rPr>
              <a:t>Tarjeta de expansión </a:t>
            </a:r>
          </a:p>
          <a:p>
            <a:pPr marL="285750" indent="-285750" algn="just">
              <a:buFont typeface="Wingdings" panose="05000000000000000000" pitchFamily="2" charset="2"/>
              <a:buChar char="ü"/>
            </a:pPr>
            <a:r>
              <a:rPr lang="es-MX" sz="1100" dirty="0">
                <a:solidFill>
                  <a:schemeClr val="tx1"/>
                </a:solidFill>
                <a:latin typeface="Montserrat Light" panose="00000400000000000000" pitchFamily="2" charset="0"/>
              </a:rPr>
              <a:t>Jumpers</a:t>
            </a:r>
          </a:p>
          <a:p>
            <a:pPr marL="285750" indent="-285750" algn="just">
              <a:buFont typeface="Wingdings" panose="05000000000000000000" pitchFamily="2" charset="2"/>
              <a:buChar char="ü"/>
            </a:pPr>
            <a:r>
              <a:rPr lang="es-MX" sz="1100" dirty="0">
                <a:solidFill>
                  <a:schemeClr val="tx1"/>
                </a:solidFill>
                <a:latin typeface="Montserrat Light" panose="00000400000000000000" pitchFamily="2" charset="0"/>
              </a:rPr>
              <a:t>Porta baterías y baterías</a:t>
            </a:r>
          </a:p>
          <a:p>
            <a:pPr marL="285750" indent="-285750" algn="just">
              <a:buFont typeface="Wingdings" panose="05000000000000000000" pitchFamily="2" charset="2"/>
              <a:buChar char="ü"/>
            </a:pPr>
            <a:r>
              <a:rPr lang="es-MX" sz="1100" dirty="0">
                <a:solidFill>
                  <a:schemeClr val="tx1"/>
                </a:solidFill>
                <a:latin typeface="Montserrat Light" panose="00000400000000000000" pitchFamily="2" charset="0"/>
              </a:rPr>
              <a:t>Panel Solar</a:t>
            </a:r>
          </a:p>
        </p:txBody>
      </p:sp>
      <p:pic>
        <p:nvPicPr>
          <p:cNvPr id="17" name="Imagen 16">
            <a:extLst>
              <a:ext uri="{FF2B5EF4-FFF2-40B4-BE49-F238E27FC236}">
                <a16:creationId xmlns:a16="http://schemas.microsoft.com/office/drawing/2014/main" id="{BF4A7019-9E4D-2AC1-9DC2-C35866EFDD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5725" y="1996898"/>
            <a:ext cx="794860" cy="794860"/>
          </a:xfrm>
          <a:prstGeom prst="rect">
            <a:avLst/>
          </a:prstGeom>
        </p:spPr>
      </p:pic>
      <p:pic>
        <p:nvPicPr>
          <p:cNvPr id="18" name="Imagen 17" descr="Icono&#10;&#10;Descripción generada automáticamente">
            <a:extLst>
              <a:ext uri="{FF2B5EF4-FFF2-40B4-BE49-F238E27FC236}">
                <a16:creationId xmlns:a16="http://schemas.microsoft.com/office/drawing/2014/main" id="{CFF22C95-0909-6541-9861-BE5545157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0199" y="2917359"/>
            <a:ext cx="665913" cy="665913"/>
          </a:xfrm>
          <a:prstGeom prst="rect">
            <a:avLst/>
          </a:prstGeom>
        </p:spPr>
      </p:pic>
      <p:pic>
        <p:nvPicPr>
          <p:cNvPr id="19" name="Imagen 18" descr="Imagen que contiene interior, cerca, verde, computadora&#10;&#10;Descripción generada automáticamente">
            <a:extLst>
              <a:ext uri="{FF2B5EF4-FFF2-40B4-BE49-F238E27FC236}">
                <a16:creationId xmlns:a16="http://schemas.microsoft.com/office/drawing/2014/main" id="{552E0139-6D6B-620F-522F-E8B98673B5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3853" y="3773486"/>
            <a:ext cx="568199" cy="432120"/>
          </a:xfrm>
          <a:prstGeom prst="rect">
            <a:avLst/>
          </a:prstGeom>
        </p:spPr>
      </p:pic>
      <p:pic>
        <p:nvPicPr>
          <p:cNvPr id="20" name="Imagen 19" descr="Imagen que contiene Icono&#10;&#10;Descripción generada automáticamente">
            <a:extLst>
              <a:ext uri="{FF2B5EF4-FFF2-40B4-BE49-F238E27FC236}">
                <a16:creationId xmlns:a16="http://schemas.microsoft.com/office/drawing/2014/main" id="{3717B30E-DB27-FF2D-719F-4A16DBF45B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6044" y="1013571"/>
            <a:ext cx="863815" cy="863815"/>
          </a:xfrm>
          <a:prstGeom prst="rect">
            <a:avLst/>
          </a:prstGeom>
        </p:spPr>
      </p:pic>
      <p:sp>
        <p:nvSpPr>
          <p:cNvPr id="21" name="CuadroTexto 20">
            <a:extLst>
              <a:ext uri="{FF2B5EF4-FFF2-40B4-BE49-F238E27FC236}">
                <a16:creationId xmlns:a16="http://schemas.microsoft.com/office/drawing/2014/main" id="{0B995F8E-F6C1-C945-DD4F-7B3B850AC514}"/>
              </a:ext>
            </a:extLst>
          </p:cNvPr>
          <p:cNvSpPr txBox="1"/>
          <p:nvPr/>
        </p:nvSpPr>
        <p:spPr>
          <a:xfrm>
            <a:off x="7833335" y="1262582"/>
            <a:ext cx="1261871" cy="461665"/>
          </a:xfrm>
          <a:prstGeom prst="rect">
            <a:avLst/>
          </a:prstGeom>
          <a:noFill/>
        </p:spPr>
        <p:txBody>
          <a:bodyPr wrap="square">
            <a:spAutoFit/>
          </a:bodyPr>
          <a:lstStyle>
            <a:defPPr>
              <a:defRPr lang="es-CO"/>
            </a:defPPr>
            <a:lvl1pPr algn="ctr">
              <a:defRPr sz="3200" b="1"/>
            </a:lvl1pPr>
          </a:lstStyle>
          <a:p>
            <a:r>
              <a:rPr lang="es-MX" sz="1200" dirty="0"/>
              <a:t>Energías limpias </a:t>
            </a:r>
            <a:endParaRPr lang="es-CO" sz="1200" dirty="0"/>
          </a:p>
        </p:txBody>
      </p:sp>
      <p:sp>
        <p:nvSpPr>
          <p:cNvPr id="22" name="CuadroTexto 21">
            <a:extLst>
              <a:ext uri="{FF2B5EF4-FFF2-40B4-BE49-F238E27FC236}">
                <a16:creationId xmlns:a16="http://schemas.microsoft.com/office/drawing/2014/main" id="{85793125-F081-4B13-79B8-F50BB6067B62}"/>
              </a:ext>
            </a:extLst>
          </p:cNvPr>
          <p:cNvSpPr txBox="1"/>
          <p:nvPr/>
        </p:nvSpPr>
        <p:spPr>
          <a:xfrm>
            <a:off x="7607809" y="2235690"/>
            <a:ext cx="1712925" cy="276999"/>
          </a:xfrm>
          <a:prstGeom prst="rect">
            <a:avLst/>
          </a:prstGeom>
          <a:noFill/>
        </p:spPr>
        <p:txBody>
          <a:bodyPr wrap="square">
            <a:spAutoFit/>
          </a:bodyPr>
          <a:lstStyle>
            <a:defPPr marR="0" lvl="0" algn="l" rtl="0">
              <a:lnSpc>
                <a:spcPct val="100000"/>
              </a:lnSpc>
              <a:spcBef>
                <a:spcPts val="0"/>
              </a:spcBef>
              <a:spcAft>
                <a:spcPts val="0"/>
              </a:spcAft>
            </a:defPPr>
            <a:lvl1pPr algn="ctr">
              <a:defRPr sz="1200" b="1"/>
            </a:lvl1pPr>
          </a:lstStyle>
          <a:p>
            <a:r>
              <a:rPr lang="es-MX" dirty="0"/>
              <a:t>Sensores </a:t>
            </a:r>
            <a:endParaRPr lang="es-CO" dirty="0"/>
          </a:p>
        </p:txBody>
      </p:sp>
      <p:sp>
        <p:nvSpPr>
          <p:cNvPr id="23" name="CuadroTexto 22">
            <a:extLst>
              <a:ext uri="{FF2B5EF4-FFF2-40B4-BE49-F238E27FC236}">
                <a16:creationId xmlns:a16="http://schemas.microsoft.com/office/drawing/2014/main" id="{94BF247F-BCAE-5940-4E28-AACFD4BC85FA}"/>
              </a:ext>
            </a:extLst>
          </p:cNvPr>
          <p:cNvSpPr txBox="1"/>
          <p:nvPr/>
        </p:nvSpPr>
        <p:spPr>
          <a:xfrm>
            <a:off x="7584393" y="3042951"/>
            <a:ext cx="1712925" cy="461665"/>
          </a:xfrm>
          <a:prstGeom prst="rect">
            <a:avLst/>
          </a:prstGeom>
          <a:noFill/>
        </p:spPr>
        <p:txBody>
          <a:bodyPr wrap="square">
            <a:spAutoFit/>
          </a:bodyPr>
          <a:lstStyle>
            <a:defPPr marR="0" lvl="0" algn="l" rtl="0">
              <a:lnSpc>
                <a:spcPct val="100000"/>
              </a:lnSpc>
              <a:spcBef>
                <a:spcPts val="0"/>
              </a:spcBef>
              <a:spcAft>
                <a:spcPts val="0"/>
              </a:spcAft>
              <a:defRPr/>
            </a:defPPr>
            <a:lvl1pPr algn="ctr">
              <a:defRPr sz="1200" b="1"/>
            </a:lvl1pPr>
          </a:lstStyle>
          <a:p>
            <a:r>
              <a:rPr lang="es-MX" dirty="0"/>
              <a:t>Sistema</a:t>
            </a:r>
          </a:p>
          <a:p>
            <a:r>
              <a:rPr lang="es-MX" dirty="0"/>
              <a:t> inteligente</a:t>
            </a:r>
            <a:endParaRPr lang="es-CO" dirty="0"/>
          </a:p>
        </p:txBody>
      </p:sp>
      <p:sp>
        <p:nvSpPr>
          <p:cNvPr id="24" name="CuadroTexto 23">
            <a:extLst>
              <a:ext uri="{FF2B5EF4-FFF2-40B4-BE49-F238E27FC236}">
                <a16:creationId xmlns:a16="http://schemas.microsoft.com/office/drawing/2014/main" id="{D4E9BCCD-72E3-CA75-5713-D43B876DE688}"/>
              </a:ext>
            </a:extLst>
          </p:cNvPr>
          <p:cNvSpPr txBox="1"/>
          <p:nvPr/>
        </p:nvSpPr>
        <p:spPr>
          <a:xfrm>
            <a:off x="7607809" y="3851046"/>
            <a:ext cx="1712925" cy="276999"/>
          </a:xfrm>
          <a:prstGeom prst="rect">
            <a:avLst/>
          </a:prstGeom>
          <a:noFill/>
        </p:spPr>
        <p:txBody>
          <a:bodyPr wrap="square">
            <a:spAutoFit/>
          </a:bodyPr>
          <a:lstStyle>
            <a:defPPr marR="0" lvl="0" algn="l" rtl="0">
              <a:lnSpc>
                <a:spcPct val="100000"/>
              </a:lnSpc>
              <a:spcBef>
                <a:spcPts val="0"/>
              </a:spcBef>
              <a:spcAft>
                <a:spcPts val="0"/>
              </a:spcAft>
              <a:defRPr/>
            </a:defPPr>
            <a:lvl1pPr algn="ctr">
              <a:defRPr sz="1200" b="1"/>
            </a:lvl1pPr>
          </a:lstStyle>
          <a:p>
            <a:r>
              <a:rPr lang="es-MX" dirty="0"/>
              <a:t>Actuadores</a:t>
            </a:r>
            <a:endParaRPr lang="es-CO" dirty="0"/>
          </a:p>
        </p:txBody>
      </p:sp>
    </p:spTree>
    <p:extLst>
      <p:ext uri="{BB962C8B-B14F-4D97-AF65-F5344CB8AC3E}">
        <p14:creationId xmlns:p14="http://schemas.microsoft.com/office/powerpoint/2010/main" val="389301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371149"/>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sym typeface="Montserrat"/>
              </a:rPr>
              <a:t>Metodología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131550" y="1086792"/>
            <a:ext cx="8950625" cy="3108543"/>
          </a:xfrm>
          <a:prstGeom prst="rect">
            <a:avLst/>
          </a:prstGeom>
          <a:noFill/>
        </p:spPr>
        <p:txBody>
          <a:bodyPr wrap="square" rtlCol="0">
            <a:spAutoFit/>
          </a:bodyPr>
          <a:lstStyle>
            <a:defPPr marR="0" lvl="0" algn="l" rtl="0">
              <a:lnSpc>
                <a:spcPct val="100000"/>
              </a:lnSpc>
              <a:spcBef>
                <a:spcPts val="0"/>
              </a:spcBef>
              <a:spcAft>
                <a:spcPts val="0"/>
              </a:spcAft>
              <a:defRPr/>
            </a:defPPr>
            <a:lvl1pPr algn="just">
              <a:defRPr>
                <a:solidFill>
                  <a:schemeClr val="tx1"/>
                </a:solidFill>
                <a:latin typeface="Montserrat Light" panose="00000400000000000000" pitchFamily="2" charset="0"/>
              </a:defRPr>
            </a:lvl1pPr>
          </a:lstStyle>
          <a:p>
            <a:r>
              <a:rPr lang="es-MX" b="1" dirty="0"/>
              <a:t>El proceso metodológico que se utilizo es:</a:t>
            </a:r>
            <a:r>
              <a:rPr lang="es-ES" dirty="0"/>
              <a:t> Design Thinking </a:t>
            </a:r>
            <a:endParaRPr lang="es-MX" b="1" dirty="0"/>
          </a:p>
          <a:p>
            <a:endParaRPr lang="es-MX" dirty="0"/>
          </a:p>
          <a:p>
            <a:r>
              <a:rPr lang="es-ES" dirty="0"/>
              <a:t>La estrategia de trabajo utilizada tiene como objetivo para orientar al equipo de trabajo y generar una alternativa de  solución a partir de una problemática identificada en la Institución Educativa. Para ello se tuvo en cuenta las cinco fases:</a:t>
            </a:r>
          </a:p>
          <a:p>
            <a:endParaRPr lang="es-ES" dirty="0"/>
          </a:p>
          <a:p>
            <a:pPr marL="285750" indent="-285750">
              <a:buFont typeface="Wingdings" panose="05000000000000000000" pitchFamily="2" charset="2"/>
              <a:buChar char="ü"/>
            </a:pPr>
            <a:r>
              <a:rPr lang="es-ES" b="1" dirty="0"/>
              <a:t>Empatía: </a:t>
            </a:r>
            <a:r>
              <a:rPr lang="es-ES" dirty="0"/>
              <a:t>se recoge la información del problema que existe en nuestra institución sobre el cuidado de plantas ornamentales.</a:t>
            </a:r>
          </a:p>
          <a:p>
            <a:pPr marL="285750" indent="-285750">
              <a:buFont typeface="Wingdings" panose="05000000000000000000" pitchFamily="2" charset="2"/>
              <a:buChar char="ü"/>
            </a:pPr>
            <a:r>
              <a:rPr lang="es-ES" dirty="0"/>
              <a:t> </a:t>
            </a:r>
            <a:r>
              <a:rPr lang="es-ES" b="1" dirty="0"/>
              <a:t>Definición: </a:t>
            </a:r>
            <a:r>
              <a:rPr lang="es-ES" dirty="0"/>
              <a:t>se organiza y analiza la información </a:t>
            </a:r>
          </a:p>
          <a:p>
            <a:pPr marL="285750" indent="-285750">
              <a:buFont typeface="Wingdings" panose="05000000000000000000" pitchFamily="2" charset="2"/>
              <a:buChar char="ü"/>
            </a:pPr>
            <a:r>
              <a:rPr lang="es-ES" dirty="0"/>
              <a:t> </a:t>
            </a:r>
            <a:r>
              <a:rPr lang="es-ES" b="1" dirty="0"/>
              <a:t>Ideación: </a:t>
            </a:r>
            <a:r>
              <a:rPr lang="es-ES" dirty="0"/>
              <a:t>el equipo crea diferentes ideas para la solución del problema y selecciona: </a:t>
            </a:r>
          </a:p>
          <a:p>
            <a:r>
              <a:rPr lang="es-ES" dirty="0"/>
              <a:t>“crear un prototipo robótico de sistema de riego automatizado con monitoreo de humedad y temperatura utilizando elementos tecnológicos, donados por computadores para educar”.</a:t>
            </a:r>
          </a:p>
          <a:p>
            <a:pPr marL="285750" indent="-285750">
              <a:buFont typeface="Wingdings" panose="05000000000000000000" pitchFamily="2" charset="2"/>
              <a:buChar char="ü"/>
            </a:pPr>
            <a:r>
              <a:rPr lang="es-ES" dirty="0"/>
              <a:t> </a:t>
            </a:r>
            <a:r>
              <a:rPr lang="es-ES" b="1" dirty="0"/>
              <a:t>Prototipado:</a:t>
            </a:r>
            <a:r>
              <a:rPr lang="es-ES" dirty="0"/>
              <a:t> se diseña e implementa un prototipo de sistema de riego automatizado con monitoreo de las variables de humedad y temperatura, utilizando los recursos tecnológicos (sensores, sistema inteligente y actuadores)</a:t>
            </a:r>
          </a:p>
          <a:p>
            <a:pPr marL="285750" indent="-285750">
              <a:buFont typeface="Wingdings" panose="05000000000000000000" pitchFamily="2" charset="2"/>
              <a:buChar char="ü"/>
            </a:pPr>
            <a:r>
              <a:rPr lang="es-ES" dirty="0"/>
              <a:t>  </a:t>
            </a:r>
            <a:r>
              <a:rPr lang="es-ES" b="1" dirty="0"/>
              <a:t>Validación:</a:t>
            </a:r>
            <a:r>
              <a:rPr lang="es-ES" dirty="0"/>
              <a:t> se comprueba el funcionamiento correcto del prototipo</a:t>
            </a:r>
            <a:endParaRPr lang="es-CO" dirty="0"/>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Tree>
    <p:extLst>
      <p:ext uri="{BB962C8B-B14F-4D97-AF65-F5344CB8AC3E}">
        <p14:creationId xmlns:p14="http://schemas.microsoft.com/office/powerpoint/2010/main" val="144309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761528" y="151677"/>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136341" y="1021505"/>
            <a:ext cx="2951018" cy="246221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1</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Preparación: Se organizan el grupo de trabajo con los estudiantes del grado sexto, donde cada integrante decide asumir  un rol de preferencia, el cual lo pueden intercambiar con el tiempo para que cada uno viva la experiencia desde distintos puntos de vista, utilizando la metodología </a:t>
            </a:r>
            <a:r>
              <a:rPr lang="es-CO" b="0" i="0" dirty="0">
                <a:solidFill>
                  <a:srgbClr val="202124"/>
                </a:solidFill>
                <a:effectLst/>
                <a:latin typeface="Google Sans"/>
              </a:rPr>
              <a:t>Design Thinking.</a:t>
            </a:r>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4ABF85F7-CF96-7A60-27CC-C0C47578F2A3}"/>
              </a:ext>
            </a:extLst>
          </p:cNvPr>
          <p:cNvSpPr txBox="1"/>
          <p:nvPr/>
        </p:nvSpPr>
        <p:spPr>
          <a:xfrm>
            <a:off x="3509469" y="1021505"/>
            <a:ext cx="3873687" cy="310854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2.</a:t>
            </a:r>
          </a:p>
          <a:p>
            <a:pPr algn="just"/>
            <a:r>
              <a:rPr lang="es-MX" dirty="0">
                <a:solidFill>
                  <a:schemeClr val="tx1"/>
                </a:solidFill>
                <a:latin typeface="Montserrat Light" panose="00000400000000000000" pitchFamily="2" charset="0"/>
              </a:rPr>
              <a:t>Se define los roles de trabajo para cada participante del equipo, de la siguiente manera:</a:t>
            </a:r>
          </a:p>
          <a:p>
            <a:pPr marL="285750" indent="-285750" algn="just">
              <a:buFont typeface="Wingdings" panose="05000000000000000000" pitchFamily="2" charset="2"/>
              <a:buChar char="v"/>
            </a:pPr>
            <a:r>
              <a:rPr lang="es-MX" b="1" dirty="0">
                <a:solidFill>
                  <a:schemeClr val="tx1"/>
                </a:solidFill>
                <a:latin typeface="Montserrat Light" panose="00000400000000000000" pitchFamily="2" charset="0"/>
              </a:rPr>
              <a:t>Camilo Gómez: </a:t>
            </a:r>
            <a:r>
              <a:rPr lang="es-MX" dirty="0">
                <a:solidFill>
                  <a:schemeClr val="tx1"/>
                </a:solidFill>
                <a:latin typeface="Montserrat Light" panose="00000400000000000000" pitchFamily="2" charset="0"/>
              </a:rPr>
              <a:t>coordinador y programador, quien se encarga de coordinar y orientar al grupo en la solución del problema.</a:t>
            </a:r>
          </a:p>
          <a:p>
            <a:pPr marL="285750" indent="-285750" algn="just">
              <a:buFont typeface="Wingdings" panose="05000000000000000000" pitchFamily="2" charset="2"/>
              <a:buChar char="v"/>
            </a:pPr>
            <a:r>
              <a:rPr lang="es-MX" b="1" dirty="0">
                <a:solidFill>
                  <a:schemeClr val="tx1"/>
                </a:solidFill>
                <a:latin typeface="Montserrat Light" panose="00000400000000000000" pitchFamily="2" charset="0"/>
              </a:rPr>
              <a:t>Margoth Zúñiga: </a:t>
            </a:r>
            <a:r>
              <a:rPr lang="es-MX" dirty="0">
                <a:solidFill>
                  <a:schemeClr val="tx1"/>
                </a:solidFill>
                <a:latin typeface="Montserrat Light" panose="00000400000000000000" pitchFamily="2" charset="0"/>
              </a:rPr>
              <a:t> investigadora quien se encarga de observar el problema que existe en el contexto estudiantil y buscar alternativa de solución a la problemática.</a:t>
            </a:r>
          </a:p>
          <a:p>
            <a:pPr marL="285750" indent="-285750" algn="just">
              <a:buFont typeface="Wingdings" panose="05000000000000000000" pitchFamily="2" charset="2"/>
              <a:buChar char="v"/>
            </a:pPr>
            <a:r>
              <a:rPr lang="es-MX" b="1" dirty="0">
                <a:solidFill>
                  <a:schemeClr val="tx1"/>
                </a:solidFill>
                <a:latin typeface="Montserrat Light" panose="00000400000000000000" pitchFamily="2" charset="0"/>
              </a:rPr>
              <a:t>Naira Quintero: </a:t>
            </a:r>
            <a:r>
              <a:rPr lang="es-MX" dirty="0">
                <a:solidFill>
                  <a:schemeClr val="tx1"/>
                </a:solidFill>
                <a:latin typeface="Montserrat Light" panose="00000400000000000000" pitchFamily="2" charset="0"/>
              </a:rPr>
              <a:t>tiene el rol de relatora y de ingeniera RAEE, que cumple la función de diseñar y aprovechar los recursos tecnológicos donados por Computadores para Educar.</a:t>
            </a:r>
          </a:p>
        </p:txBody>
      </p:sp>
    </p:spTree>
    <p:extLst>
      <p:ext uri="{BB962C8B-B14F-4D97-AF65-F5344CB8AC3E}">
        <p14:creationId xmlns:p14="http://schemas.microsoft.com/office/powerpoint/2010/main" val="3086581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7" y="292094"/>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1026287" y="1329069"/>
            <a:ext cx="3489293" cy="4185761"/>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3.</a:t>
            </a:r>
          </a:p>
          <a:p>
            <a:pPr algn="just"/>
            <a:endParaRPr lang="es-MX" b="1"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Alistamiento de recursos o elementos: se hace uso del material donado por computadores para educar para el diseño del prototipo</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sp>
        <p:nvSpPr>
          <p:cNvPr id="10" name="CuadroTexto 2">
            <a:extLst>
              <a:ext uri="{FF2B5EF4-FFF2-40B4-BE49-F238E27FC236}">
                <a16:creationId xmlns:a16="http://schemas.microsoft.com/office/drawing/2014/main" id="{F219E0EA-DBEB-A7B1-3C57-AC937F2ACFA1}"/>
              </a:ext>
            </a:extLst>
          </p:cNvPr>
          <p:cNvSpPr txBox="1"/>
          <p:nvPr/>
        </p:nvSpPr>
        <p:spPr>
          <a:xfrm>
            <a:off x="4870895" y="1037008"/>
            <a:ext cx="3998784" cy="3539430"/>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4.</a:t>
            </a:r>
            <a:r>
              <a:rPr lang="es-MX" dirty="0">
                <a:solidFill>
                  <a:schemeClr val="tx1"/>
                </a:solidFill>
                <a:latin typeface="Montserrat Light" panose="00000400000000000000" pitchFamily="2" charset="0"/>
              </a:rPr>
              <a:t>Describir la solución del problema: las condiciones de humedad, temperatura y luminosidad deben tener unos valores apropiados para que las plantas crezcan correctamente.</a:t>
            </a:r>
          </a:p>
          <a:p>
            <a:pPr algn="just"/>
            <a:r>
              <a:rPr lang="es-MX" dirty="0">
                <a:solidFill>
                  <a:schemeClr val="tx1"/>
                </a:solidFill>
                <a:latin typeface="Montserrat Light" panose="00000400000000000000" pitchFamily="2" charset="0"/>
              </a:rPr>
              <a:t>El prototipo monitorea constantemente las variables y a partir de dicho monitoreo se activara automáticamente el sistema de riego cuando el sensor de humedad indique en la micro bit humedad baja y se activa una alarma de alerta, hasta que las plantas tengan la cantidad de agua suficiente( humedad optima), en este momento el sistema de riego deja de funcionar, además todos los datos serán transmitidos a otras micro bits, para un monitoreo a distancia por medio del sistema de radio y así tener el control y el correcto funcionamiento del prototipo.</a:t>
            </a:r>
            <a:endParaRPr lang="es-CO" dirty="0">
              <a:solidFill>
                <a:schemeClr val="tx1"/>
              </a:solidFill>
              <a:latin typeface="Montserrat Light" panose="00000400000000000000" pitchFamily="2" charset="0"/>
            </a:endParaRPr>
          </a:p>
        </p:txBody>
      </p:sp>
      <p:pic>
        <p:nvPicPr>
          <p:cNvPr id="4" name="Imagen 3">
            <a:extLst>
              <a:ext uri="{FF2B5EF4-FFF2-40B4-BE49-F238E27FC236}">
                <a16:creationId xmlns:a16="http://schemas.microsoft.com/office/drawing/2014/main" id="{56199F73-96B4-C0CC-EF87-3C3DB18B7E1D}"/>
              </a:ext>
            </a:extLst>
          </p:cNvPr>
          <p:cNvPicPr>
            <a:picLocks noChangeAspect="1"/>
          </p:cNvPicPr>
          <p:nvPr/>
        </p:nvPicPr>
        <p:blipFill rotWithShape="1">
          <a:blip r:embed="rId5"/>
          <a:srcRect r="642"/>
          <a:stretch/>
        </p:blipFill>
        <p:spPr>
          <a:xfrm>
            <a:off x="670973" y="2850743"/>
            <a:ext cx="4093225" cy="1927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155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360389"/>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269574" y="1125218"/>
            <a:ext cx="4623190" cy="3970318"/>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5.</a:t>
            </a:r>
          </a:p>
          <a:p>
            <a:pPr algn="just"/>
            <a:r>
              <a:rPr lang="es-MX" dirty="0">
                <a:solidFill>
                  <a:schemeClr val="tx1"/>
                </a:solidFill>
                <a:latin typeface="Montserrat Light" panose="00000400000000000000" pitchFamily="2" charset="0"/>
              </a:rPr>
              <a:t>Ensamble del prototipo:</a:t>
            </a:r>
          </a:p>
          <a:p>
            <a:pPr marL="285750" indent="-285750" algn="just">
              <a:buFont typeface="Wingdings" panose="05000000000000000000" pitchFamily="2" charset="2"/>
              <a:buChar char="Ø"/>
            </a:pPr>
            <a:r>
              <a:rPr lang="es-MX" dirty="0">
                <a:solidFill>
                  <a:schemeClr val="tx1"/>
                </a:solidFill>
                <a:latin typeface="Montserrat Light" panose="00000400000000000000" pitchFamily="2" charset="0"/>
              </a:rPr>
              <a:t>La micro bit nos permite integrar elementos de medición externos y se realiza un circuito eléctrico básico.</a:t>
            </a:r>
          </a:p>
          <a:p>
            <a:pPr marL="285750" indent="-285750" algn="just">
              <a:buFont typeface="Wingdings" panose="05000000000000000000" pitchFamily="2" charset="2"/>
              <a:buChar char="Ø"/>
            </a:pPr>
            <a:r>
              <a:rPr lang="es-MX" dirty="0">
                <a:solidFill>
                  <a:schemeClr val="tx1"/>
                </a:solidFill>
                <a:latin typeface="Montserrat Light" panose="00000400000000000000" pitchFamily="2" charset="0"/>
              </a:rPr>
              <a:t>Adaptamos una tarjeta de expansión a la micro bit para facilitar la conexión de los elementos tecnológicos</a:t>
            </a:r>
          </a:p>
          <a:p>
            <a:pPr marL="285750" indent="-285750" algn="just">
              <a:buFont typeface="Wingdings" panose="05000000000000000000" pitchFamily="2" charset="2"/>
              <a:buChar char="Ø"/>
            </a:pPr>
            <a:r>
              <a:rPr lang="es-MX" dirty="0">
                <a:solidFill>
                  <a:schemeClr val="tx1"/>
                </a:solidFill>
                <a:latin typeface="Montserrat Light" panose="00000400000000000000" pitchFamily="2" charset="0"/>
              </a:rPr>
              <a:t>Al pin 1 se realiza la conexión del sensor de humedad y al pin 8 la bomba de agua sumergible.</a:t>
            </a:r>
          </a:p>
          <a:p>
            <a:pPr marL="285750" indent="-285750" algn="just">
              <a:buFont typeface="Wingdings" panose="05000000000000000000" pitchFamily="2" charset="2"/>
              <a:buChar char="Ø"/>
            </a:pPr>
            <a:r>
              <a:rPr lang="es-MX" dirty="0">
                <a:solidFill>
                  <a:schemeClr val="tx1"/>
                </a:solidFill>
                <a:latin typeface="Montserrat Light" panose="00000400000000000000" pitchFamily="2" charset="0"/>
              </a:rPr>
              <a:t>En la Protoboard van unos leds  indicadores y es donde se conecta la fuente de alimentación </a:t>
            </a:r>
          </a:p>
          <a:p>
            <a:pPr marL="285750" indent="-285750" algn="just">
              <a:buFont typeface="Wingdings" panose="05000000000000000000" pitchFamily="2" charset="2"/>
              <a:buChar char="Ø"/>
            </a:pPr>
            <a:r>
              <a:rPr lang="es-MX" dirty="0">
                <a:solidFill>
                  <a:schemeClr val="tx1"/>
                </a:solidFill>
                <a:latin typeface="Montserrat Light" panose="00000400000000000000" pitchFamily="2" charset="0"/>
              </a:rPr>
              <a:t>Por ultimo se realiza la programación en MakeCode y se descarga en las micro bits. Se implementa dos micro bit para monitoreo a distancia por medio del sistema de radio</a:t>
            </a:r>
          </a:p>
          <a:p>
            <a:pPr marL="285750" indent="-285750" algn="just">
              <a:buFont typeface="Wingdings" panose="05000000000000000000" pitchFamily="2" charset="2"/>
              <a:buChar char="Ø"/>
            </a:pPr>
            <a:r>
              <a:rPr lang="es-MX" dirty="0">
                <a:solidFill>
                  <a:schemeClr val="tx1"/>
                </a:solidFill>
                <a:latin typeface="Montserrat Light" panose="00000400000000000000" pitchFamily="2" charset="0"/>
              </a:rPr>
              <a:t>Para facilidad de transportar el prototipo se hace construir una especie de urna en acrílico, donde se integran los elementos.</a:t>
            </a:r>
          </a:p>
          <a:p>
            <a:pPr algn="just"/>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pic>
        <p:nvPicPr>
          <p:cNvPr id="8" name="Imagen 7">
            <a:extLst>
              <a:ext uri="{FF2B5EF4-FFF2-40B4-BE49-F238E27FC236}">
                <a16:creationId xmlns:a16="http://schemas.microsoft.com/office/drawing/2014/main" id="{97CD741D-393D-BD6C-D4EE-0B24299C9E1F}"/>
              </a:ext>
            </a:extLst>
          </p:cNvPr>
          <p:cNvPicPr>
            <a:picLocks noChangeAspect="1"/>
          </p:cNvPicPr>
          <p:nvPr/>
        </p:nvPicPr>
        <p:blipFill rotWithShape="1">
          <a:blip r:embed="rId5"/>
          <a:srcRect l="10528" t="33736" r="31747" b="5122"/>
          <a:stretch/>
        </p:blipFill>
        <p:spPr>
          <a:xfrm>
            <a:off x="5226627" y="1340427"/>
            <a:ext cx="3643052" cy="2749189"/>
          </a:xfrm>
          <a:prstGeom prst="rect">
            <a:avLst/>
          </a:prstGeom>
        </p:spPr>
      </p:pic>
    </p:spTree>
    <p:extLst>
      <p:ext uri="{BB962C8B-B14F-4D97-AF65-F5344CB8AC3E}">
        <p14:creationId xmlns:p14="http://schemas.microsoft.com/office/powerpoint/2010/main" val="1220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360389"/>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269574" y="1125218"/>
            <a:ext cx="4623190" cy="738664"/>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5.</a:t>
            </a:r>
          </a:p>
          <a:p>
            <a:pPr algn="just"/>
            <a:endParaRPr lang="es-CO"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pic>
        <p:nvPicPr>
          <p:cNvPr id="8" name="Imagen 7">
            <a:extLst>
              <a:ext uri="{FF2B5EF4-FFF2-40B4-BE49-F238E27FC236}">
                <a16:creationId xmlns:a16="http://schemas.microsoft.com/office/drawing/2014/main" id="{C3A25962-7368-86B2-F6E7-9A6C7B9025AA}"/>
              </a:ext>
            </a:extLst>
          </p:cNvPr>
          <p:cNvPicPr>
            <a:picLocks noChangeAspect="1"/>
          </p:cNvPicPr>
          <p:nvPr/>
        </p:nvPicPr>
        <p:blipFill rotWithShape="1">
          <a:blip r:embed="rId5"/>
          <a:srcRect t="13439" r="1248" b="5121"/>
          <a:stretch/>
        </p:blipFill>
        <p:spPr>
          <a:xfrm>
            <a:off x="402323" y="1382139"/>
            <a:ext cx="6849493" cy="3487039"/>
          </a:xfrm>
          <a:prstGeom prst="rect">
            <a:avLst/>
          </a:prstGeom>
        </p:spPr>
      </p:pic>
    </p:spTree>
    <p:extLst>
      <p:ext uri="{BB962C8B-B14F-4D97-AF65-F5344CB8AC3E}">
        <p14:creationId xmlns:p14="http://schemas.microsoft.com/office/powerpoint/2010/main" val="1703062006"/>
      </p:ext>
    </p:extLst>
  </p:cSld>
  <p:clrMapOvr>
    <a:masterClrMapping/>
  </p:clrMapOvr>
</p:sld>
</file>

<file path=ppt/theme/theme1.xml><?xml version="1.0" encoding="utf-8"?>
<a:theme xmlns:a="http://schemas.openxmlformats.org/drawingml/2006/main" name="Cool Style by Slidesgo">
  <a:themeElements>
    <a:clrScheme name="Simple Light">
      <a:dk1>
        <a:srgbClr val="434343"/>
      </a:dk1>
      <a:lt1>
        <a:srgbClr val="FFFFFF"/>
      </a:lt1>
      <a:dk2>
        <a:srgbClr val="981FAC"/>
      </a:dk2>
      <a:lt2>
        <a:srgbClr val="981FAC"/>
      </a:lt2>
      <a:accent1>
        <a:srgbClr val="981FAC"/>
      </a:accent1>
      <a:accent2>
        <a:srgbClr val="FE9900"/>
      </a:accent2>
      <a:accent3>
        <a:srgbClr val="FF5722"/>
      </a:accent3>
      <a:accent4>
        <a:srgbClr val="FF006A"/>
      </a:accent4>
      <a:accent5>
        <a:srgbClr val="448AFF"/>
      </a:accent5>
      <a:accent6>
        <a:srgbClr val="512DA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6837</TotalTime>
  <Words>1013</Words>
  <Application>Microsoft Office PowerPoint</Application>
  <PresentationFormat>Presentación en pantalla (16:9)</PresentationFormat>
  <Paragraphs>119</Paragraphs>
  <Slides>12</Slides>
  <Notes>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vt:i4>
      </vt:variant>
    </vt:vector>
  </HeadingPairs>
  <TitlesOfParts>
    <vt:vector size="20" baseType="lpstr">
      <vt:lpstr>Abadi Extra Light</vt:lpstr>
      <vt:lpstr>Google Sans</vt:lpstr>
      <vt:lpstr>Wingdings</vt:lpstr>
      <vt:lpstr>Montserrat</vt:lpstr>
      <vt:lpstr>Montserrat Light</vt:lpstr>
      <vt:lpstr>Arvo</vt:lpstr>
      <vt:lpstr>Arial</vt:lpstr>
      <vt:lpstr>Cool Style by Slidesgo</vt:lpstr>
      <vt:lpstr>Presentación de PowerPoint</vt:lpstr>
      <vt:lpstr> </vt:lpstr>
      <vt:lpstr> </vt:lpstr>
      <vt:lpstr>Recursos tecnológicos</vt:lpstr>
      <vt:lpstr>Metodología </vt:lpstr>
      <vt:lpstr>Solución del problema </vt:lpstr>
      <vt:lpstr>Solución del problema </vt:lpstr>
      <vt:lpstr>Solución del problema </vt:lpstr>
      <vt:lpstr>Solución del problema </vt:lpstr>
      <vt:lpstr>Solución del problema </vt:lpstr>
      <vt:lpstr>Reflexión, evaluación y conclusión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Yisel  Alejandra Recalde Eraso</dc:creator>
  <cp:lastModifiedBy>Jairo</cp:lastModifiedBy>
  <cp:revision>150</cp:revision>
  <dcterms:modified xsi:type="dcterms:W3CDTF">2023-11-04T21:56:35Z</dcterms:modified>
</cp:coreProperties>
</file>